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22" r:id="rId17"/>
    <p:sldId id="321" r:id="rId18"/>
    <p:sldId id="272" r:id="rId19"/>
    <p:sldId id="273" r:id="rId20"/>
    <p:sldId id="274" r:id="rId21"/>
    <p:sldId id="275" r:id="rId22"/>
    <p:sldId id="320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318" r:id="rId35"/>
    <p:sldId id="290" r:id="rId36"/>
  </p:sldIdLst>
  <p:sldSz cx="18288000" cy="10287000"/>
  <p:notesSz cx="6858000" cy="9144000"/>
  <p:embeddedFontLst>
    <p:embeddedFont>
      <p:font typeface="Arimo" panose="020B0604020202020204" charset="0"/>
      <p:regular r:id="rId38"/>
    </p:embeddedFont>
    <p:embeddedFont>
      <p:font typeface="Arimo Bold" panose="020B0604020202020204" charset="0"/>
      <p:regular r:id="rId39"/>
    </p:embeddedFont>
    <p:embeddedFont>
      <p:font typeface="Arimo Italics" panose="020B0604020202020204" charset="0"/>
      <p:regular r:id="rId40"/>
    </p:embeddedFont>
    <p:embeddedFont>
      <p:font typeface="Lustria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Vanhooser" userId="41f93385-c8c3-4d47-a6fd-2d8e294e6f6c" providerId="ADAL" clId="{9EAF911E-4BBC-4F20-B39E-9291634E4735}"/>
    <pc:docChg chg="addSld delSld modSld sldOrd">
      <pc:chgData name="Cassandra Vanhooser" userId="41f93385-c8c3-4d47-a6fd-2d8e294e6f6c" providerId="ADAL" clId="{9EAF911E-4BBC-4F20-B39E-9291634E4735}" dt="2025-05-14T02:30:25.463" v="19"/>
      <pc:docMkLst>
        <pc:docMk/>
      </pc:docMkLst>
      <pc:sldChg chg="del">
        <pc:chgData name="Cassandra Vanhooser" userId="41f93385-c8c3-4d47-a6fd-2d8e294e6f6c" providerId="ADAL" clId="{9EAF911E-4BBC-4F20-B39E-9291634E4735}" dt="2025-05-14T02:25:11.768" v="18" actId="47"/>
        <pc:sldMkLst>
          <pc:docMk/>
          <pc:sldMk cId="0" sldId="271"/>
        </pc:sldMkLst>
      </pc:sldChg>
      <pc:sldChg chg="del">
        <pc:chgData name="Cassandra Vanhooser" userId="41f93385-c8c3-4d47-a6fd-2d8e294e6f6c" providerId="ADAL" clId="{9EAF911E-4BBC-4F20-B39E-9291634E4735}" dt="2025-05-14T02:23:17.139" v="9" actId="47"/>
        <pc:sldMkLst>
          <pc:docMk/>
          <pc:sldMk cId="0" sldId="276"/>
        </pc:sldMkLst>
      </pc:sldChg>
      <pc:sldChg chg="modSp mod">
        <pc:chgData name="Cassandra Vanhooser" userId="41f93385-c8c3-4d47-a6fd-2d8e294e6f6c" providerId="ADAL" clId="{9EAF911E-4BBC-4F20-B39E-9291634E4735}" dt="2025-05-14T02:23:43.180" v="16" actId="20577"/>
        <pc:sldMkLst>
          <pc:docMk/>
          <pc:sldMk cId="0" sldId="278"/>
        </pc:sldMkLst>
        <pc:spChg chg="mod">
          <ac:chgData name="Cassandra Vanhooser" userId="41f93385-c8c3-4d47-a6fd-2d8e294e6f6c" providerId="ADAL" clId="{9EAF911E-4BBC-4F20-B39E-9291634E4735}" dt="2025-05-14T02:23:43.180" v="16" actId="20577"/>
          <ac:spMkLst>
            <pc:docMk/>
            <pc:sldMk cId="0" sldId="278"/>
            <ac:spMk id="9" creationId="{00000000-0000-0000-0000-000000000000}"/>
          </ac:spMkLst>
        </pc:spChg>
      </pc:sldChg>
      <pc:sldChg chg="del">
        <pc:chgData name="Cassandra Vanhooser" userId="41f93385-c8c3-4d47-a6fd-2d8e294e6f6c" providerId="ADAL" clId="{9EAF911E-4BBC-4F20-B39E-9291634E4735}" dt="2025-05-14T02:21:57.718" v="3" actId="47"/>
        <pc:sldMkLst>
          <pc:docMk/>
          <pc:sldMk cId="0" sldId="289"/>
        </pc:sldMkLst>
      </pc:sldChg>
      <pc:sldChg chg="add ord">
        <pc:chgData name="Cassandra Vanhooser" userId="41f93385-c8c3-4d47-a6fd-2d8e294e6f6c" providerId="ADAL" clId="{9EAF911E-4BBC-4F20-B39E-9291634E4735}" dt="2025-05-14T02:21:53.694" v="2"/>
        <pc:sldMkLst>
          <pc:docMk/>
          <pc:sldMk cId="2349316165" sldId="318"/>
        </pc:sldMkLst>
      </pc:sldChg>
      <pc:sldChg chg="add del ord">
        <pc:chgData name="Cassandra Vanhooser" userId="41f93385-c8c3-4d47-a6fd-2d8e294e6f6c" providerId="ADAL" clId="{9EAF911E-4BBC-4F20-B39E-9291634E4735}" dt="2025-05-14T02:23:13.946" v="8" actId="47"/>
        <pc:sldMkLst>
          <pc:docMk/>
          <pc:sldMk cId="3564066210" sldId="319"/>
        </pc:sldMkLst>
      </pc:sldChg>
      <pc:sldChg chg="add">
        <pc:chgData name="Cassandra Vanhooser" userId="41f93385-c8c3-4d47-a6fd-2d8e294e6f6c" providerId="ADAL" clId="{9EAF911E-4BBC-4F20-B39E-9291634E4735}" dt="2025-05-14T02:23:10.966" v="7"/>
        <pc:sldMkLst>
          <pc:docMk/>
          <pc:sldMk cId="1300885186" sldId="320"/>
        </pc:sldMkLst>
      </pc:sldChg>
      <pc:sldChg chg="add">
        <pc:chgData name="Cassandra Vanhooser" userId="41f93385-c8c3-4d47-a6fd-2d8e294e6f6c" providerId="ADAL" clId="{9EAF911E-4BBC-4F20-B39E-9291634E4735}" dt="2025-05-14T02:24:39.835" v="17"/>
        <pc:sldMkLst>
          <pc:docMk/>
          <pc:sldMk cId="163899189" sldId="321"/>
        </pc:sldMkLst>
      </pc:sldChg>
      <pc:sldChg chg="add">
        <pc:chgData name="Cassandra Vanhooser" userId="41f93385-c8c3-4d47-a6fd-2d8e294e6f6c" providerId="ADAL" clId="{9EAF911E-4BBC-4F20-B39E-9291634E4735}" dt="2025-05-14T02:30:25.463" v="19"/>
        <pc:sldMkLst>
          <pc:docMk/>
          <pc:sldMk cId="0" sldId="3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11956"/>
            <a:ext cx="16459200" cy="1419176"/>
          </a:xfrm>
        </p:spPr>
        <p:txBody>
          <a:bodyPr>
            <a:normAutofit/>
          </a:bodyPr>
          <a:lstStyle>
            <a:lvl1pPr algn="l">
              <a:defRPr sz="8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1 Column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36627" y="1543100"/>
            <a:ext cx="16414750" cy="1007268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36627" y="3559324"/>
            <a:ext cx="16414750" cy="863252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936627" y="4423420"/>
            <a:ext cx="16414750" cy="4896544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55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 Diagram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11956"/>
            <a:ext cx="16459200" cy="1419176"/>
          </a:xfrm>
        </p:spPr>
        <p:txBody>
          <a:bodyPr>
            <a:normAutofit/>
          </a:bodyPr>
          <a:lstStyle>
            <a:lvl1pPr algn="l">
              <a:defRPr sz="8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Circle Diagram - 3 Items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36627" y="1543100"/>
            <a:ext cx="16414750" cy="1007268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5448303" y="2771777"/>
            <a:ext cx="7400926" cy="6794502"/>
            <a:chOff x="1716" y="873"/>
            <a:chExt cx="2331" cy="2140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2280" y="873"/>
              <a:ext cx="1192" cy="1187"/>
            </a:xfrm>
            <a:custGeom>
              <a:avLst/>
              <a:gdLst>
                <a:gd name="T0" fmla="*/ 953 w 979"/>
                <a:gd name="T1" fmla="*/ 642 h 974"/>
                <a:gd name="T2" fmla="*/ 949 w 979"/>
                <a:gd name="T3" fmla="*/ 653 h 974"/>
                <a:gd name="T4" fmla="*/ 946 w 979"/>
                <a:gd name="T5" fmla="*/ 663 h 974"/>
                <a:gd name="T6" fmla="*/ 544 w 979"/>
                <a:gd name="T7" fmla="*/ 973 h 974"/>
                <a:gd name="T8" fmla="*/ 533 w 979"/>
                <a:gd name="T9" fmla="*/ 974 h 974"/>
                <a:gd name="T10" fmla="*/ 531 w 979"/>
                <a:gd name="T11" fmla="*/ 974 h 974"/>
                <a:gd name="T12" fmla="*/ 526 w 979"/>
                <a:gd name="T13" fmla="*/ 964 h 974"/>
                <a:gd name="T14" fmla="*/ 64 w 979"/>
                <a:gd name="T15" fmla="*/ 703 h 974"/>
                <a:gd name="T16" fmla="*/ 18 w 979"/>
                <a:gd name="T17" fmla="*/ 528 h 974"/>
                <a:gd name="T18" fmla="*/ 464 w 979"/>
                <a:gd name="T19" fmla="*/ 17 h 974"/>
                <a:gd name="T20" fmla="*/ 975 w 979"/>
                <a:gd name="T21" fmla="*/ 463 h 974"/>
                <a:gd name="T22" fmla="*/ 953 w 979"/>
                <a:gd name="T23" fmla="*/ 64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9" h="974">
                  <a:moveTo>
                    <a:pt x="953" y="642"/>
                  </a:moveTo>
                  <a:cubicBezTo>
                    <a:pt x="952" y="646"/>
                    <a:pt x="951" y="649"/>
                    <a:pt x="949" y="653"/>
                  </a:cubicBezTo>
                  <a:cubicBezTo>
                    <a:pt x="948" y="656"/>
                    <a:pt x="947" y="660"/>
                    <a:pt x="946" y="663"/>
                  </a:cubicBezTo>
                  <a:cubicBezTo>
                    <a:pt x="883" y="830"/>
                    <a:pt x="731" y="954"/>
                    <a:pt x="544" y="973"/>
                  </a:cubicBezTo>
                  <a:cubicBezTo>
                    <a:pt x="540" y="973"/>
                    <a:pt x="537" y="974"/>
                    <a:pt x="533" y="974"/>
                  </a:cubicBezTo>
                  <a:cubicBezTo>
                    <a:pt x="532" y="974"/>
                    <a:pt x="532" y="974"/>
                    <a:pt x="531" y="974"/>
                  </a:cubicBezTo>
                  <a:cubicBezTo>
                    <a:pt x="530" y="971"/>
                    <a:pt x="528" y="967"/>
                    <a:pt x="526" y="964"/>
                  </a:cubicBezTo>
                  <a:cubicBezTo>
                    <a:pt x="437" y="800"/>
                    <a:pt x="260" y="694"/>
                    <a:pt x="64" y="703"/>
                  </a:cubicBezTo>
                  <a:cubicBezTo>
                    <a:pt x="38" y="649"/>
                    <a:pt x="22" y="591"/>
                    <a:pt x="18" y="528"/>
                  </a:cubicBezTo>
                  <a:cubicBezTo>
                    <a:pt x="0" y="264"/>
                    <a:pt x="200" y="35"/>
                    <a:pt x="464" y="17"/>
                  </a:cubicBezTo>
                  <a:cubicBezTo>
                    <a:pt x="728" y="0"/>
                    <a:pt x="957" y="200"/>
                    <a:pt x="975" y="463"/>
                  </a:cubicBezTo>
                  <a:cubicBezTo>
                    <a:pt x="979" y="526"/>
                    <a:pt x="971" y="586"/>
                    <a:pt x="953" y="64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716" y="1733"/>
              <a:ext cx="1148" cy="1276"/>
            </a:xfrm>
            <a:custGeom>
              <a:avLst/>
              <a:gdLst>
                <a:gd name="T0" fmla="*/ 444 w 942"/>
                <a:gd name="T1" fmla="*/ 33 h 1047"/>
                <a:gd name="T2" fmla="*/ 455 w 942"/>
                <a:gd name="T3" fmla="*/ 31 h 1047"/>
                <a:gd name="T4" fmla="*/ 466 w 942"/>
                <a:gd name="T5" fmla="*/ 29 h 1047"/>
                <a:gd name="T6" fmla="*/ 935 w 942"/>
                <a:gd name="T7" fmla="*/ 222 h 1047"/>
                <a:gd name="T8" fmla="*/ 941 w 942"/>
                <a:gd name="T9" fmla="*/ 231 h 1047"/>
                <a:gd name="T10" fmla="*/ 942 w 942"/>
                <a:gd name="T11" fmla="*/ 232 h 1047"/>
                <a:gd name="T12" fmla="*/ 936 w 942"/>
                <a:gd name="T13" fmla="*/ 242 h 1047"/>
                <a:gd name="T14" fmla="*/ 941 w 942"/>
                <a:gd name="T15" fmla="*/ 773 h 1047"/>
                <a:gd name="T16" fmla="*/ 813 w 942"/>
                <a:gd name="T17" fmla="*/ 900 h 1047"/>
                <a:gd name="T18" fmla="*/ 148 w 942"/>
                <a:gd name="T19" fmla="*/ 769 h 1047"/>
                <a:gd name="T20" fmla="*/ 279 w 942"/>
                <a:gd name="T21" fmla="*/ 104 h 1047"/>
                <a:gd name="T22" fmla="*/ 444 w 942"/>
                <a:gd name="T23" fmla="*/ 33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2" h="1047">
                  <a:moveTo>
                    <a:pt x="444" y="33"/>
                  </a:moveTo>
                  <a:cubicBezTo>
                    <a:pt x="448" y="32"/>
                    <a:pt x="452" y="31"/>
                    <a:pt x="455" y="31"/>
                  </a:cubicBezTo>
                  <a:cubicBezTo>
                    <a:pt x="459" y="30"/>
                    <a:pt x="462" y="29"/>
                    <a:pt x="466" y="29"/>
                  </a:cubicBezTo>
                  <a:cubicBezTo>
                    <a:pt x="641" y="0"/>
                    <a:pt x="826" y="69"/>
                    <a:pt x="935" y="222"/>
                  </a:cubicBezTo>
                  <a:cubicBezTo>
                    <a:pt x="937" y="225"/>
                    <a:pt x="939" y="228"/>
                    <a:pt x="941" y="231"/>
                  </a:cubicBezTo>
                  <a:cubicBezTo>
                    <a:pt x="942" y="231"/>
                    <a:pt x="942" y="232"/>
                    <a:pt x="942" y="232"/>
                  </a:cubicBezTo>
                  <a:cubicBezTo>
                    <a:pt x="940" y="235"/>
                    <a:pt x="938" y="239"/>
                    <a:pt x="936" y="242"/>
                  </a:cubicBezTo>
                  <a:cubicBezTo>
                    <a:pt x="839" y="400"/>
                    <a:pt x="835" y="607"/>
                    <a:pt x="941" y="773"/>
                  </a:cubicBezTo>
                  <a:cubicBezTo>
                    <a:pt x="908" y="822"/>
                    <a:pt x="865" y="865"/>
                    <a:pt x="813" y="900"/>
                  </a:cubicBezTo>
                  <a:cubicBezTo>
                    <a:pt x="593" y="1047"/>
                    <a:pt x="295" y="988"/>
                    <a:pt x="148" y="769"/>
                  </a:cubicBezTo>
                  <a:cubicBezTo>
                    <a:pt x="0" y="549"/>
                    <a:pt x="59" y="251"/>
                    <a:pt x="279" y="104"/>
                  </a:cubicBezTo>
                  <a:cubicBezTo>
                    <a:pt x="330" y="69"/>
                    <a:pt x="387" y="45"/>
                    <a:pt x="444" y="33"/>
                  </a:cubicBezTo>
                  <a:close/>
                </a:path>
              </a:pathLst>
            </a:custGeom>
            <a:solidFill>
              <a:schemeClr val="accent5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754" y="1765"/>
              <a:ext cx="1293" cy="1248"/>
            </a:xfrm>
            <a:custGeom>
              <a:avLst/>
              <a:gdLst>
                <a:gd name="T0" fmla="*/ 160 w 1062"/>
                <a:gd name="T1" fmla="*/ 800 h 1025"/>
                <a:gd name="T2" fmla="*/ 152 w 1062"/>
                <a:gd name="T3" fmla="*/ 792 h 1025"/>
                <a:gd name="T4" fmla="*/ 145 w 1062"/>
                <a:gd name="T5" fmla="*/ 783 h 1025"/>
                <a:gd name="T6" fmla="*/ 78 w 1062"/>
                <a:gd name="T7" fmla="*/ 280 h 1025"/>
                <a:gd name="T8" fmla="*/ 82 w 1062"/>
                <a:gd name="T9" fmla="*/ 270 h 1025"/>
                <a:gd name="T10" fmla="*/ 83 w 1062"/>
                <a:gd name="T11" fmla="*/ 269 h 1025"/>
                <a:gd name="T12" fmla="*/ 95 w 1062"/>
                <a:gd name="T13" fmla="*/ 269 h 1025"/>
                <a:gd name="T14" fmla="*/ 552 w 1062"/>
                <a:gd name="T15" fmla="*/ 0 h 1025"/>
                <a:gd name="T16" fmla="*/ 726 w 1062"/>
                <a:gd name="T17" fmla="*/ 47 h 1025"/>
                <a:gd name="T18" fmla="*/ 945 w 1062"/>
                <a:gd name="T19" fmla="*/ 689 h 1025"/>
                <a:gd name="T20" fmla="*/ 304 w 1062"/>
                <a:gd name="T21" fmla="*/ 908 h 1025"/>
                <a:gd name="T22" fmla="*/ 160 w 1062"/>
                <a:gd name="T23" fmla="*/ 80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2" h="1025">
                  <a:moveTo>
                    <a:pt x="160" y="800"/>
                  </a:moveTo>
                  <a:cubicBezTo>
                    <a:pt x="157" y="797"/>
                    <a:pt x="155" y="794"/>
                    <a:pt x="152" y="792"/>
                  </a:cubicBezTo>
                  <a:cubicBezTo>
                    <a:pt x="150" y="789"/>
                    <a:pt x="148" y="786"/>
                    <a:pt x="145" y="783"/>
                  </a:cubicBezTo>
                  <a:cubicBezTo>
                    <a:pt x="32" y="646"/>
                    <a:pt x="0" y="451"/>
                    <a:pt x="78" y="280"/>
                  </a:cubicBezTo>
                  <a:cubicBezTo>
                    <a:pt x="79" y="277"/>
                    <a:pt x="81" y="274"/>
                    <a:pt x="82" y="270"/>
                  </a:cubicBezTo>
                  <a:cubicBezTo>
                    <a:pt x="83" y="270"/>
                    <a:pt x="83" y="269"/>
                    <a:pt x="83" y="269"/>
                  </a:cubicBezTo>
                  <a:cubicBezTo>
                    <a:pt x="87" y="269"/>
                    <a:pt x="91" y="269"/>
                    <a:pt x="95" y="269"/>
                  </a:cubicBezTo>
                  <a:cubicBezTo>
                    <a:pt x="280" y="274"/>
                    <a:pt x="461" y="175"/>
                    <a:pt x="552" y="0"/>
                  </a:cubicBezTo>
                  <a:cubicBezTo>
                    <a:pt x="611" y="4"/>
                    <a:pt x="670" y="20"/>
                    <a:pt x="726" y="47"/>
                  </a:cubicBezTo>
                  <a:cubicBezTo>
                    <a:pt x="963" y="164"/>
                    <a:pt x="1062" y="451"/>
                    <a:pt x="945" y="689"/>
                  </a:cubicBezTo>
                  <a:cubicBezTo>
                    <a:pt x="829" y="926"/>
                    <a:pt x="541" y="1025"/>
                    <a:pt x="304" y="908"/>
                  </a:cubicBezTo>
                  <a:cubicBezTo>
                    <a:pt x="248" y="881"/>
                    <a:pt x="199" y="844"/>
                    <a:pt x="160" y="800"/>
                  </a:cubicBezTo>
                  <a:close/>
                </a:path>
              </a:pathLst>
            </a:custGeom>
            <a:solidFill>
              <a:schemeClr val="accent4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</p:grpSp>
      <p:sp>
        <p:nvSpPr>
          <p:cNvPr id="24" name="Text Placeholder 68"/>
          <p:cNvSpPr>
            <a:spLocks noGrp="1"/>
          </p:cNvSpPr>
          <p:nvPr>
            <p:ph type="body" sz="quarter" idx="36" hasCustomPrompt="1"/>
          </p:nvPr>
        </p:nvSpPr>
        <p:spPr>
          <a:xfrm>
            <a:off x="7815613" y="3578353"/>
            <a:ext cx="2631378" cy="1929474"/>
          </a:xfr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5" name="Text Placeholder 68"/>
          <p:cNvSpPr>
            <a:spLocks noGrp="1"/>
          </p:cNvSpPr>
          <p:nvPr>
            <p:ph type="body" sz="quarter" idx="37" hasCustomPrompt="1"/>
          </p:nvPr>
        </p:nvSpPr>
        <p:spPr>
          <a:xfrm>
            <a:off x="6183041" y="6620339"/>
            <a:ext cx="2631378" cy="1929474"/>
          </a:xfr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6" name="Text Placeholder 68"/>
          <p:cNvSpPr>
            <a:spLocks noGrp="1"/>
          </p:cNvSpPr>
          <p:nvPr>
            <p:ph type="body" sz="quarter" idx="38" hasCustomPrompt="1"/>
          </p:nvPr>
        </p:nvSpPr>
        <p:spPr>
          <a:xfrm>
            <a:off x="9432033" y="6620339"/>
            <a:ext cx="2631378" cy="1929474"/>
          </a:xfr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7" name="Text Placeholder 68"/>
          <p:cNvSpPr>
            <a:spLocks noGrp="1"/>
          </p:cNvSpPr>
          <p:nvPr>
            <p:ph type="body" sz="quarter" idx="14" hasCustomPrompt="1"/>
          </p:nvPr>
        </p:nvSpPr>
        <p:spPr>
          <a:xfrm>
            <a:off x="2231233" y="3991372"/>
            <a:ext cx="4895850" cy="863600"/>
          </a:xfr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8" name="Text Placeholder 68"/>
          <p:cNvSpPr>
            <a:spLocks noGrp="1"/>
          </p:cNvSpPr>
          <p:nvPr>
            <p:ph type="body" sz="quarter" idx="39" hasCustomPrompt="1"/>
          </p:nvPr>
        </p:nvSpPr>
        <p:spPr>
          <a:xfrm>
            <a:off x="12861391" y="7096126"/>
            <a:ext cx="4895850" cy="863600"/>
          </a:xfr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9" name="Text Placeholder 68"/>
          <p:cNvSpPr>
            <a:spLocks noGrp="1"/>
          </p:cNvSpPr>
          <p:nvPr>
            <p:ph type="body" sz="quarter" idx="40" hasCustomPrompt="1"/>
          </p:nvPr>
        </p:nvSpPr>
        <p:spPr>
          <a:xfrm>
            <a:off x="577045" y="7096126"/>
            <a:ext cx="4895850" cy="863600"/>
          </a:xfr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9388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emf"/><Relationship Id="rId7" Type="http://schemas.openxmlformats.org/officeDocument/2006/relationships/image" Target="../media/image3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603" y="4379834"/>
            <a:ext cx="16506795" cy="5314847"/>
          </a:xfrm>
          <a:custGeom>
            <a:avLst/>
            <a:gdLst/>
            <a:ahLst/>
            <a:cxnLst/>
            <a:rect l="l" t="t" r="r" b="b"/>
            <a:pathLst>
              <a:path w="16506795" h="5314847">
                <a:moveTo>
                  <a:pt x="0" y="0"/>
                </a:moveTo>
                <a:lnTo>
                  <a:pt x="16506794" y="0"/>
                </a:lnTo>
                <a:lnTo>
                  <a:pt x="16506794" y="5314846"/>
                </a:lnTo>
                <a:lnTo>
                  <a:pt x="0" y="531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027" b="-282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17875" y="1312250"/>
            <a:ext cx="1525215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Talbot County, Maryland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7925" y="2798493"/>
            <a:ext cx="1525215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Department of Economic Development and Tourism</a:t>
            </a:r>
          </a:p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May 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0000" cy="10287000"/>
            <a:chOff x="0" y="0"/>
            <a:chExt cx="1920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13716000"/>
            </a:xfrm>
            <a:custGeom>
              <a:avLst/>
              <a:gdLst/>
              <a:ahLst/>
              <a:cxnLst/>
              <a:rect l="l" t="t" r="r" b="b"/>
              <a:pathLst>
                <a:path w="1919986" h="13716000">
                  <a:moveTo>
                    <a:pt x="0" y="0"/>
                  </a:moveTo>
                  <a:lnTo>
                    <a:pt x="1919986" y="0"/>
                  </a:lnTo>
                  <a:lnTo>
                    <a:pt x="19199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864136" y="2080628"/>
            <a:ext cx="2851516" cy="5440888"/>
            <a:chOff x="0" y="0"/>
            <a:chExt cx="3802021" cy="72545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01999" cy="7254494"/>
            </a:xfrm>
            <a:custGeom>
              <a:avLst/>
              <a:gdLst/>
              <a:ahLst/>
              <a:cxnLst/>
              <a:rect l="l" t="t" r="r" b="b"/>
              <a:pathLst>
                <a:path w="3801999" h="7254494">
                  <a:moveTo>
                    <a:pt x="0" y="0"/>
                  </a:moveTo>
                  <a:lnTo>
                    <a:pt x="0" y="7254494"/>
                  </a:lnTo>
                  <a:lnTo>
                    <a:pt x="3801999" y="7254494"/>
                  </a:lnTo>
                  <a:lnTo>
                    <a:pt x="380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1718239" y="1466072"/>
            <a:ext cx="3137495" cy="6368570"/>
          </a:xfrm>
          <a:custGeom>
            <a:avLst/>
            <a:gdLst/>
            <a:ahLst/>
            <a:cxnLst/>
            <a:rect l="l" t="t" r="r" b="b"/>
            <a:pathLst>
              <a:path w="3137495" h="6368570">
                <a:moveTo>
                  <a:pt x="0" y="0"/>
                </a:moveTo>
                <a:lnTo>
                  <a:pt x="3137495" y="0"/>
                </a:lnTo>
                <a:lnTo>
                  <a:pt x="3137495" y="6368570"/>
                </a:lnTo>
                <a:lnTo>
                  <a:pt x="0" y="6368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94902" y="2080628"/>
            <a:ext cx="2789983" cy="4878659"/>
          </a:xfrm>
          <a:custGeom>
            <a:avLst/>
            <a:gdLst/>
            <a:ahLst/>
            <a:cxnLst/>
            <a:rect l="l" t="t" r="r" b="b"/>
            <a:pathLst>
              <a:path w="2789983" h="4878659">
                <a:moveTo>
                  <a:pt x="0" y="0"/>
                </a:moveTo>
                <a:lnTo>
                  <a:pt x="2789984" y="0"/>
                </a:lnTo>
                <a:lnTo>
                  <a:pt x="2789984" y="4878659"/>
                </a:lnTo>
                <a:lnTo>
                  <a:pt x="0" y="4878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16025" y="1950418"/>
            <a:ext cx="678707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It’s a mobile world.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16025" y="3028950"/>
            <a:ext cx="6283350" cy="46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 PYMNTS study released in April 2025 shows that more than 7 in 10 U.S. consumers prefer using mobile devices when booking local travel. Nearly 6 in 10 say the same for long-distance travel and rental cars.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332B3A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Travelers use social media for inspiration, to see others experiences and share their own, and sometimes to book travel.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61355" y="8839754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2"/>
                </a:lnTo>
                <a:lnTo>
                  <a:pt x="0" y="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0000" cy="10287000"/>
            <a:chOff x="0" y="0"/>
            <a:chExt cx="1920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13716000"/>
            </a:xfrm>
            <a:custGeom>
              <a:avLst/>
              <a:gdLst/>
              <a:ahLst/>
              <a:cxnLst/>
              <a:rect l="l" t="t" r="r" b="b"/>
              <a:pathLst>
                <a:path w="1919986" h="13716000">
                  <a:moveTo>
                    <a:pt x="0" y="0"/>
                  </a:moveTo>
                  <a:lnTo>
                    <a:pt x="1919986" y="0"/>
                  </a:lnTo>
                  <a:lnTo>
                    <a:pt x="19199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61355" y="8839754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2"/>
                </a:lnTo>
                <a:lnTo>
                  <a:pt x="0" y="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34085" y="727500"/>
            <a:ext cx="15701332" cy="8831999"/>
          </a:xfrm>
          <a:custGeom>
            <a:avLst/>
            <a:gdLst/>
            <a:ahLst/>
            <a:cxnLst/>
            <a:rect l="l" t="t" r="r" b="b"/>
            <a:pathLst>
              <a:path w="15701332" h="8831999">
                <a:moveTo>
                  <a:pt x="0" y="0"/>
                </a:moveTo>
                <a:lnTo>
                  <a:pt x="15701332" y="0"/>
                </a:lnTo>
                <a:lnTo>
                  <a:pt x="15701332" y="8832000"/>
                </a:lnTo>
                <a:lnTo>
                  <a:pt x="0" y="883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0000" cy="10287000"/>
            <a:chOff x="0" y="0"/>
            <a:chExt cx="1920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13716000"/>
            </a:xfrm>
            <a:custGeom>
              <a:avLst/>
              <a:gdLst/>
              <a:ahLst/>
              <a:cxnLst/>
              <a:rect l="l" t="t" r="r" b="b"/>
              <a:pathLst>
                <a:path w="1919986" h="13716000">
                  <a:moveTo>
                    <a:pt x="0" y="0"/>
                  </a:moveTo>
                  <a:lnTo>
                    <a:pt x="1919986" y="0"/>
                  </a:lnTo>
                  <a:lnTo>
                    <a:pt x="19199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019124" y="488594"/>
            <a:ext cx="12249752" cy="9309812"/>
          </a:xfrm>
          <a:custGeom>
            <a:avLst/>
            <a:gdLst/>
            <a:ahLst/>
            <a:cxnLst/>
            <a:rect l="l" t="t" r="r" b="b"/>
            <a:pathLst>
              <a:path w="12249752" h="9309812">
                <a:moveTo>
                  <a:pt x="0" y="0"/>
                </a:moveTo>
                <a:lnTo>
                  <a:pt x="12249752" y="0"/>
                </a:lnTo>
                <a:lnTo>
                  <a:pt x="12249752" y="9309812"/>
                </a:lnTo>
                <a:lnTo>
                  <a:pt x="0" y="9309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1355" y="8839754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2"/>
                </a:lnTo>
                <a:lnTo>
                  <a:pt x="0" y="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0000" cy="10287000"/>
            <a:chOff x="0" y="0"/>
            <a:chExt cx="1920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13716000"/>
            </a:xfrm>
            <a:custGeom>
              <a:avLst/>
              <a:gdLst/>
              <a:ahLst/>
              <a:cxnLst/>
              <a:rect l="l" t="t" r="r" b="b"/>
              <a:pathLst>
                <a:path w="1919986" h="13716000">
                  <a:moveTo>
                    <a:pt x="0" y="0"/>
                  </a:moveTo>
                  <a:lnTo>
                    <a:pt x="1919986" y="0"/>
                  </a:lnTo>
                  <a:lnTo>
                    <a:pt x="19199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666844" y="560430"/>
            <a:ext cx="10954311" cy="9166140"/>
          </a:xfrm>
          <a:custGeom>
            <a:avLst/>
            <a:gdLst/>
            <a:ahLst/>
            <a:cxnLst/>
            <a:rect l="l" t="t" r="r" b="b"/>
            <a:pathLst>
              <a:path w="10954311" h="9166140">
                <a:moveTo>
                  <a:pt x="0" y="0"/>
                </a:moveTo>
                <a:lnTo>
                  <a:pt x="10954312" y="0"/>
                </a:lnTo>
                <a:lnTo>
                  <a:pt x="10954312" y="9166140"/>
                </a:lnTo>
                <a:lnTo>
                  <a:pt x="0" y="9166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1355" y="8839754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2"/>
                </a:lnTo>
                <a:lnTo>
                  <a:pt x="0" y="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63790" y="578499"/>
            <a:ext cx="15143020" cy="7609367"/>
          </a:xfrm>
          <a:custGeom>
            <a:avLst/>
            <a:gdLst/>
            <a:ahLst/>
            <a:cxnLst/>
            <a:rect l="l" t="t" r="r" b="b"/>
            <a:pathLst>
              <a:path w="15143020" h="7609367">
                <a:moveTo>
                  <a:pt x="0" y="0"/>
                </a:moveTo>
                <a:lnTo>
                  <a:pt x="15143020" y="0"/>
                </a:lnTo>
                <a:lnTo>
                  <a:pt x="15143020" y="7609368"/>
                </a:lnTo>
                <a:lnTo>
                  <a:pt x="0" y="760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3790" y="9180105"/>
            <a:ext cx="826741" cy="773790"/>
          </a:xfrm>
          <a:custGeom>
            <a:avLst/>
            <a:gdLst/>
            <a:ahLst/>
            <a:cxnLst/>
            <a:rect l="l" t="t" r="r" b="b"/>
            <a:pathLst>
              <a:path w="826741" h="773790">
                <a:moveTo>
                  <a:pt x="0" y="0"/>
                </a:moveTo>
                <a:lnTo>
                  <a:pt x="826741" y="0"/>
                </a:lnTo>
                <a:lnTo>
                  <a:pt x="826741" y="773790"/>
                </a:lnTo>
                <a:lnTo>
                  <a:pt x="0" y="773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81660" y="9109800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Earned Media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63790" y="9180105"/>
            <a:ext cx="826741" cy="773790"/>
          </a:xfrm>
          <a:custGeom>
            <a:avLst/>
            <a:gdLst/>
            <a:ahLst/>
            <a:cxnLst/>
            <a:rect l="l" t="t" r="r" b="b"/>
            <a:pathLst>
              <a:path w="826741" h="773790">
                <a:moveTo>
                  <a:pt x="0" y="0"/>
                </a:moveTo>
                <a:lnTo>
                  <a:pt x="826741" y="0"/>
                </a:lnTo>
                <a:lnTo>
                  <a:pt x="826741" y="773790"/>
                </a:lnTo>
                <a:lnTo>
                  <a:pt x="0" y="773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97727" y="514682"/>
            <a:ext cx="14092546" cy="7927057"/>
          </a:xfrm>
          <a:custGeom>
            <a:avLst/>
            <a:gdLst/>
            <a:ahLst/>
            <a:cxnLst/>
            <a:rect l="l" t="t" r="r" b="b"/>
            <a:pathLst>
              <a:path w="14092546" h="7927057">
                <a:moveTo>
                  <a:pt x="0" y="0"/>
                </a:moveTo>
                <a:lnTo>
                  <a:pt x="14092546" y="0"/>
                </a:lnTo>
                <a:lnTo>
                  <a:pt x="14092546" y="7927057"/>
                </a:lnTo>
                <a:lnTo>
                  <a:pt x="0" y="7927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81660" y="9109800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Earned Media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33" b="-7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31428" y="795946"/>
            <a:ext cx="15225150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Paid Media</a:t>
            </a:r>
          </a:p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Quite simply, this is advertising that you purchase.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15462" y="287323"/>
          <a:ext cx="7443964" cy="9700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57629" imgH="7372350" progId="Acrobat.Document.DC">
                  <p:embed/>
                </p:oleObj>
              </mc:Choice>
              <mc:Fallback>
                <p:oleObj name="Acrobat Document" r:id="rId2" imgW="5657629" imgH="7372350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5462" y="287323"/>
                        <a:ext cx="7443964" cy="9700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464797" y="287323"/>
          <a:ext cx="8743950" cy="556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57629" imgH="3600450" progId="Acrobat.Document.DC">
                  <p:embed/>
                </p:oleObj>
              </mc:Choice>
              <mc:Fallback>
                <p:oleObj name="Acrobat Document" r:id="rId4" imgW="5657629" imgH="3600450" progId="Acrobat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4797" y="287323"/>
                        <a:ext cx="8743950" cy="556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870167" y="4273435"/>
          <a:ext cx="8743950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212" imgH="3771900" progId="Acrobat.Document.DC">
                  <p:embed/>
                </p:oleObj>
              </mc:Choice>
              <mc:Fallback>
                <p:oleObj name="Acrobat Document" r:id="rId6" imgW="5829212" imgH="3771900" progId="Acrobat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70167" y="4273435"/>
                        <a:ext cx="8743950" cy="565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377239" y="4848227"/>
          <a:ext cx="1531146" cy="58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8" imgW="1021320" imgH="391680" progId="Package">
                  <p:embed/>
                </p:oleObj>
              </mc:Choice>
              <mc:Fallback>
                <p:oleObj name="Packager Shell Object" showAsIcon="1" r:id="rId8" imgW="1021320" imgH="391680" progId="Package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77239" y="4848227"/>
                        <a:ext cx="1531146" cy="588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899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0941" y="583060"/>
            <a:ext cx="6999744" cy="9120879"/>
          </a:xfrm>
          <a:custGeom>
            <a:avLst/>
            <a:gdLst/>
            <a:ahLst/>
            <a:cxnLst/>
            <a:rect l="l" t="t" r="r" b="b"/>
            <a:pathLst>
              <a:path w="6999744" h="9120879">
                <a:moveTo>
                  <a:pt x="0" y="0"/>
                </a:moveTo>
                <a:lnTo>
                  <a:pt x="6999744" y="0"/>
                </a:lnTo>
                <a:lnTo>
                  <a:pt x="6999744" y="9120880"/>
                </a:lnTo>
                <a:lnTo>
                  <a:pt x="0" y="912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583060"/>
            <a:ext cx="7105801" cy="9120879"/>
          </a:xfrm>
          <a:custGeom>
            <a:avLst/>
            <a:gdLst/>
            <a:ahLst/>
            <a:cxnLst/>
            <a:rect l="l" t="t" r="r" b="b"/>
            <a:pathLst>
              <a:path w="7105801" h="9120879">
                <a:moveTo>
                  <a:pt x="0" y="0"/>
                </a:moveTo>
                <a:lnTo>
                  <a:pt x="7105801" y="0"/>
                </a:lnTo>
                <a:lnTo>
                  <a:pt x="7105801" y="9120880"/>
                </a:lnTo>
                <a:lnTo>
                  <a:pt x="0" y="9120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868926" y="8871405"/>
            <a:ext cx="810446" cy="773790"/>
          </a:xfrm>
          <a:custGeom>
            <a:avLst/>
            <a:gdLst/>
            <a:ahLst/>
            <a:cxnLst/>
            <a:rect l="l" t="t" r="r" b="b"/>
            <a:pathLst>
              <a:path w="810446" h="773790">
                <a:moveTo>
                  <a:pt x="0" y="0"/>
                </a:moveTo>
                <a:lnTo>
                  <a:pt x="810447" y="0"/>
                </a:lnTo>
                <a:lnTo>
                  <a:pt x="810447" y="773790"/>
                </a:lnTo>
                <a:lnTo>
                  <a:pt x="0" y="773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982" y="760006"/>
            <a:ext cx="15502485" cy="8913929"/>
          </a:xfrm>
          <a:custGeom>
            <a:avLst/>
            <a:gdLst/>
            <a:ahLst/>
            <a:cxnLst/>
            <a:rect l="l" t="t" r="r" b="b"/>
            <a:pathLst>
              <a:path w="15502485" h="8913929">
                <a:moveTo>
                  <a:pt x="0" y="0"/>
                </a:moveTo>
                <a:lnTo>
                  <a:pt x="15502485" y="0"/>
                </a:lnTo>
                <a:lnTo>
                  <a:pt x="15502485" y="8913929"/>
                </a:lnTo>
                <a:lnTo>
                  <a:pt x="0" y="8913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11001" y="8484510"/>
            <a:ext cx="810446" cy="773790"/>
          </a:xfrm>
          <a:custGeom>
            <a:avLst/>
            <a:gdLst/>
            <a:ahLst/>
            <a:cxnLst/>
            <a:rect l="l" t="t" r="r" b="b"/>
            <a:pathLst>
              <a:path w="810446" h="773790">
                <a:moveTo>
                  <a:pt x="0" y="0"/>
                </a:moveTo>
                <a:lnTo>
                  <a:pt x="810447" y="0"/>
                </a:lnTo>
                <a:lnTo>
                  <a:pt x="810447" y="773790"/>
                </a:lnTo>
                <a:lnTo>
                  <a:pt x="0" y="773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36350" y="406200"/>
            <a:ext cx="1426800" cy="18334800"/>
            <a:chOff x="0" y="0"/>
            <a:chExt cx="1902400" cy="2444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460" cy="24446357"/>
            </a:xfrm>
            <a:custGeom>
              <a:avLst/>
              <a:gdLst/>
              <a:ahLst/>
              <a:cxnLst/>
              <a:rect l="l" t="t" r="r" b="b"/>
              <a:pathLst>
                <a:path w="1902460" h="24446357">
                  <a:moveTo>
                    <a:pt x="0" y="0"/>
                  </a:moveTo>
                  <a:lnTo>
                    <a:pt x="1902460" y="0"/>
                  </a:lnTo>
                  <a:lnTo>
                    <a:pt x="1902460" y="24446357"/>
                  </a:lnTo>
                  <a:lnTo>
                    <a:pt x="0" y="24446357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112939" y="6454900"/>
            <a:ext cx="5160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Candace Harris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14275" y="6454900"/>
            <a:ext cx="5160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Kristen Goller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1425" y="981475"/>
            <a:ext cx="15225150" cy="9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OUR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2959" y="7198225"/>
            <a:ext cx="51607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Admin. Assistant, Daughter, Mom-Mom, Tiger Tamer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14755" y="7198225"/>
            <a:ext cx="51607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Tourism Manager, Wife &amp; Mom, Daughter, Superhero</a:t>
            </a:r>
          </a:p>
        </p:txBody>
      </p:sp>
      <p:sp>
        <p:nvSpPr>
          <p:cNvPr id="9" name="Freeform 9"/>
          <p:cNvSpPr/>
          <p:nvPr/>
        </p:nvSpPr>
        <p:spPr>
          <a:xfrm>
            <a:off x="3880826" y="2667750"/>
            <a:ext cx="3428150" cy="3206196"/>
          </a:xfrm>
          <a:custGeom>
            <a:avLst/>
            <a:gdLst/>
            <a:ahLst/>
            <a:cxnLst/>
            <a:rect l="l" t="t" r="r" b="b"/>
            <a:pathLst>
              <a:path w="3428150" h="3206196">
                <a:moveTo>
                  <a:pt x="0" y="0"/>
                </a:moveTo>
                <a:lnTo>
                  <a:pt x="3428150" y="0"/>
                </a:lnTo>
                <a:lnTo>
                  <a:pt x="3428150" y="3206196"/>
                </a:lnTo>
                <a:lnTo>
                  <a:pt x="0" y="320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7" r="-37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79250" y="2667750"/>
            <a:ext cx="3428150" cy="3206196"/>
          </a:xfrm>
          <a:custGeom>
            <a:avLst/>
            <a:gdLst/>
            <a:ahLst/>
            <a:cxnLst/>
            <a:rect l="l" t="t" r="r" b="b"/>
            <a:pathLst>
              <a:path w="3428150" h="3206196">
                <a:moveTo>
                  <a:pt x="0" y="0"/>
                </a:moveTo>
                <a:lnTo>
                  <a:pt x="3428150" y="0"/>
                </a:lnTo>
                <a:lnTo>
                  <a:pt x="3428150" y="3206196"/>
                </a:lnTo>
                <a:lnTo>
                  <a:pt x="0" y="320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38" b="-243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245">
            <a:off x="1444519" y="2552950"/>
            <a:ext cx="15427062" cy="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4245">
            <a:off x="1444519" y="6989650"/>
            <a:ext cx="15427062" cy="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4245">
            <a:off x="1444519" y="4771300"/>
            <a:ext cx="15427062" cy="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4245">
            <a:off x="1444519" y="9208000"/>
            <a:ext cx="15427062" cy="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301" y="2567238"/>
            <a:ext cx="2223374" cy="2223374"/>
          </a:xfrm>
          <a:custGeom>
            <a:avLst/>
            <a:gdLst/>
            <a:ahLst/>
            <a:cxnLst/>
            <a:rect l="l" t="t" r="r" b="b"/>
            <a:pathLst>
              <a:path w="2223374" h="2223374">
                <a:moveTo>
                  <a:pt x="0" y="0"/>
                </a:moveTo>
                <a:lnTo>
                  <a:pt x="2223374" y="0"/>
                </a:lnTo>
                <a:lnTo>
                  <a:pt x="2223374" y="2223374"/>
                </a:lnTo>
                <a:lnTo>
                  <a:pt x="0" y="2223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94" r="-297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4525" y="4806043"/>
            <a:ext cx="2197895" cy="2197895"/>
          </a:xfrm>
          <a:custGeom>
            <a:avLst/>
            <a:gdLst/>
            <a:ahLst/>
            <a:cxnLst/>
            <a:rect l="l" t="t" r="r" b="b"/>
            <a:pathLst>
              <a:path w="2197895" h="2197895">
                <a:moveTo>
                  <a:pt x="0" y="0"/>
                </a:moveTo>
                <a:lnTo>
                  <a:pt x="2197895" y="0"/>
                </a:lnTo>
                <a:lnTo>
                  <a:pt x="2197895" y="2197895"/>
                </a:lnTo>
                <a:lnTo>
                  <a:pt x="0" y="2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01" r="-129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3148" y="7025538"/>
            <a:ext cx="2203527" cy="2203527"/>
          </a:xfrm>
          <a:custGeom>
            <a:avLst/>
            <a:gdLst/>
            <a:ahLst/>
            <a:cxnLst/>
            <a:rect l="l" t="t" r="r" b="b"/>
            <a:pathLst>
              <a:path w="2203527" h="2203527">
                <a:moveTo>
                  <a:pt x="0" y="0"/>
                </a:moveTo>
                <a:lnTo>
                  <a:pt x="2203527" y="0"/>
                </a:lnTo>
                <a:lnTo>
                  <a:pt x="2203527" y="2203526"/>
                </a:lnTo>
                <a:lnTo>
                  <a:pt x="0" y="2203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31425" y="981475"/>
            <a:ext cx="1522515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56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Cassandra’s Rules for Destination Advertising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12150" y="3642999"/>
            <a:ext cx="8580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If you only have one dollar, spend it where they are when they are looking for you.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98375" y="5894275"/>
            <a:ext cx="8580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Create an advertising strategy that works 24 hours a day, seven days a week.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12150" y="8108251"/>
            <a:ext cx="8580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Invest most of the county’s resources where travelers are making decisions that result in tourism revenue.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37700" y="3022713"/>
            <a:ext cx="1594950" cy="128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37700" y="5129800"/>
            <a:ext cx="1594950" cy="128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37700" y="7346251"/>
            <a:ext cx="1594950" cy="128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13675" y="2880999"/>
            <a:ext cx="85801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Digital First.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98375" y="5143500"/>
            <a:ext cx="85801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Always On.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98397" y="7346251"/>
            <a:ext cx="85801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Spend closest to the dollar.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1425" y="98147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MEASURE EVERYTHING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49925" y="3708879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Website users reached since 2017.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4875" y="6613475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Average pages per session for website visitors.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76801" y="6613475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Outbound clicks from TourTalbot.org to partners.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15279" y="6613475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Travel Guide downloads from website.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46475" y="3023800"/>
            <a:ext cx="4344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1.32 million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1425" y="5925902"/>
            <a:ext cx="4344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2.3+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3351" y="5925902"/>
            <a:ext cx="4344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284,000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11829" y="5925902"/>
            <a:ext cx="4344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11,600+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00201" y="3708879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Average session duration, measured in minutes.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96751" y="3023800"/>
            <a:ext cx="4344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3:36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4875" y="9100275"/>
            <a:ext cx="15225150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Statistics provided by MediaOne North America.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Convergence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Paid + Owned + Earned = Converged Media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Paid Media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Owned Media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Earned Media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31233" y="3009900"/>
            <a:ext cx="4895850" cy="1845072"/>
          </a:xfrm>
        </p:spPr>
        <p:txBody>
          <a:bodyPr/>
          <a:lstStyle/>
          <a:p>
            <a:r>
              <a:rPr lang="en-US" b="1" dirty="0"/>
              <a:t>Experimenting with new types of paid media.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12861391" y="5600701"/>
            <a:ext cx="4895850" cy="2359026"/>
          </a:xfrm>
        </p:spPr>
        <p:txBody>
          <a:bodyPr/>
          <a:lstStyle/>
          <a:p>
            <a:r>
              <a:rPr lang="en-US" b="1" dirty="0"/>
              <a:t>Capitalizing on  partner networks such as CRUSA, MATPRA, and OTD.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577045" y="6362701"/>
            <a:ext cx="4895850" cy="1597026"/>
          </a:xfrm>
        </p:spPr>
        <p:txBody>
          <a:bodyPr/>
          <a:lstStyle/>
          <a:p>
            <a:r>
              <a:rPr lang="en-US" b="1" dirty="0"/>
              <a:t>Always seeking to be where they are when they are looking for us.</a:t>
            </a:r>
          </a:p>
        </p:txBody>
      </p:sp>
    </p:spTree>
    <p:extLst>
      <p:ext uri="{BB962C8B-B14F-4D97-AF65-F5344CB8AC3E}">
        <p14:creationId xmlns:p14="http://schemas.microsoft.com/office/powerpoint/2010/main" val="130088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430" y="756363"/>
            <a:ext cx="15971140" cy="5687711"/>
          </a:xfrm>
          <a:custGeom>
            <a:avLst/>
            <a:gdLst/>
            <a:ahLst/>
            <a:cxnLst/>
            <a:rect l="l" t="t" r="r" b="b"/>
            <a:pathLst>
              <a:path w="15971140" h="5687711">
                <a:moveTo>
                  <a:pt x="0" y="0"/>
                </a:moveTo>
                <a:lnTo>
                  <a:pt x="15971140" y="0"/>
                </a:lnTo>
                <a:lnTo>
                  <a:pt x="15971140" y="5687711"/>
                </a:lnTo>
                <a:lnTo>
                  <a:pt x="0" y="5687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172" b="-551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69326" y="7010400"/>
            <a:ext cx="4666396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60"/>
              </a:lnSpc>
            </a:pPr>
            <a:r>
              <a:rPr lang="en-US" sz="148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44675" y="7786250"/>
            <a:ext cx="782535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 Look Ahead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61550" y="200"/>
            <a:ext cx="1426200" cy="10287000"/>
            <a:chOff x="0" y="0"/>
            <a:chExt cx="19016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71" cy="13716000"/>
            </a:xfrm>
            <a:custGeom>
              <a:avLst/>
              <a:gdLst/>
              <a:ahLst/>
              <a:cxnLst/>
              <a:rect l="l" t="t" r="r" b="b"/>
              <a:pathLst>
                <a:path w="1901571" h="13716000">
                  <a:moveTo>
                    <a:pt x="0" y="0"/>
                  </a:moveTo>
                  <a:lnTo>
                    <a:pt x="1901571" y="0"/>
                  </a:lnTo>
                  <a:lnTo>
                    <a:pt x="190157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0000" y="2928400"/>
            <a:ext cx="2508002" cy="2446702"/>
          </a:xfrm>
          <a:custGeom>
            <a:avLst/>
            <a:gdLst/>
            <a:ahLst/>
            <a:cxnLst/>
            <a:rect l="l" t="t" r="r" b="b"/>
            <a:pathLst>
              <a:path w="2508002" h="2446702">
                <a:moveTo>
                  <a:pt x="0" y="0"/>
                </a:moveTo>
                <a:lnTo>
                  <a:pt x="2508002" y="0"/>
                </a:lnTo>
                <a:lnTo>
                  <a:pt x="2508002" y="2446702"/>
                </a:lnTo>
                <a:lnTo>
                  <a:pt x="0" y="2446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21" r="-245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0000" y="6495450"/>
            <a:ext cx="2508002" cy="2446702"/>
          </a:xfrm>
          <a:custGeom>
            <a:avLst/>
            <a:gdLst/>
            <a:ahLst/>
            <a:cxnLst/>
            <a:rect l="l" t="t" r="r" b="b"/>
            <a:pathLst>
              <a:path w="2508002" h="2446702">
                <a:moveTo>
                  <a:pt x="0" y="0"/>
                </a:moveTo>
                <a:lnTo>
                  <a:pt x="2508002" y="0"/>
                </a:lnTo>
                <a:lnTo>
                  <a:pt x="2508002" y="2446702"/>
                </a:lnTo>
                <a:lnTo>
                  <a:pt x="0" y="2446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117" r="-22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50050" y="2928400"/>
            <a:ext cx="2508004" cy="2446704"/>
          </a:xfrm>
          <a:custGeom>
            <a:avLst/>
            <a:gdLst/>
            <a:ahLst/>
            <a:cxnLst/>
            <a:rect l="l" t="t" r="r" b="b"/>
            <a:pathLst>
              <a:path w="2508004" h="2446704">
                <a:moveTo>
                  <a:pt x="0" y="0"/>
                </a:moveTo>
                <a:lnTo>
                  <a:pt x="2508004" y="0"/>
                </a:lnTo>
                <a:lnTo>
                  <a:pt x="2508004" y="2446704"/>
                </a:lnTo>
                <a:lnTo>
                  <a:pt x="0" y="2446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00" r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50050" y="6495450"/>
            <a:ext cx="2508002" cy="2446702"/>
          </a:xfrm>
          <a:custGeom>
            <a:avLst/>
            <a:gdLst/>
            <a:ahLst/>
            <a:cxnLst/>
            <a:rect l="l" t="t" r="r" b="b"/>
            <a:pathLst>
              <a:path w="2508002" h="2446702">
                <a:moveTo>
                  <a:pt x="0" y="0"/>
                </a:moveTo>
                <a:lnTo>
                  <a:pt x="2508002" y="0"/>
                </a:lnTo>
                <a:lnTo>
                  <a:pt x="2508002" y="2446702"/>
                </a:lnTo>
                <a:lnTo>
                  <a:pt x="0" y="244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433" r="-154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31425" y="98147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2025-2026 Priorities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5575" y="3996401"/>
            <a:ext cx="39037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Redesign in 2025</a:t>
            </a: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; seeking a leader in destination marketing.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08141" y="3996401"/>
            <a:ext cx="39037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Continue to pursue state or national designation for park near birthplace.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05575" y="7563325"/>
            <a:ext cx="39037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Last published in 2024; needs to be ready for 2026 travel season.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08141" y="7563325"/>
            <a:ext cx="39037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Finalize plans for new facility adjacent to UMSRH RMC.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05575" y="3267176"/>
            <a:ext cx="3903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Website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05575" y="6834200"/>
            <a:ext cx="3903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Travel Guide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08129" y="3267176"/>
            <a:ext cx="39037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FD Park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08129" y="6834200"/>
            <a:ext cx="440593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Welcome Ctr.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8000" y="200"/>
            <a:ext cx="1440000" cy="10287000"/>
            <a:chOff x="0" y="0"/>
            <a:chExt cx="1920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13716000"/>
            </a:xfrm>
            <a:custGeom>
              <a:avLst/>
              <a:gdLst/>
              <a:ahLst/>
              <a:cxnLst/>
              <a:rect l="l" t="t" r="r" b="b"/>
              <a:pathLst>
                <a:path w="1919986" h="13716000">
                  <a:moveTo>
                    <a:pt x="0" y="0"/>
                  </a:moveTo>
                  <a:lnTo>
                    <a:pt x="1919986" y="0"/>
                  </a:lnTo>
                  <a:lnTo>
                    <a:pt x="19199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1425" y="98147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Additional Projects and Events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42273" y="5949573"/>
            <a:ext cx="1170539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Council-appointed committee tasked with developing a county-wide master plan and weighing in on future trail development and safety issues.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42479" y="3764173"/>
            <a:ext cx="1102716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Organized to promote the 250th anniversary of the United States and Talbot County’s role in its founding.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2479" y="8168263"/>
            <a:ext cx="1037600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More than 400 attendees expected for this statewide conference; Talbot County is a supporting partner with Discover Easton.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6675" y="5149425"/>
            <a:ext cx="12143695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Bike and Pedestrian Advisory Committee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36675" y="2964025"/>
            <a:ext cx="71641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Talbot 250 Commission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36675" y="7368163"/>
            <a:ext cx="10746719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Maryland Main Street Conference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52150" y="3030700"/>
            <a:ext cx="685800" cy="685800"/>
            <a:chOff x="0" y="0"/>
            <a:chExt cx="914400" cy="914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cubicBezTo>
                    <a:pt x="709676" y="0"/>
                    <a:pt x="914400" y="204724"/>
                    <a:pt x="914400" y="457200"/>
                  </a:cubicBezTo>
                  <a:cubicBezTo>
                    <a:pt x="914400" y="709676"/>
                    <a:pt x="709676" y="914400"/>
                    <a:pt x="457200" y="914400"/>
                  </a:cubicBezTo>
                  <a:cubicBezTo>
                    <a:pt x="204724" y="914400"/>
                    <a:pt x="0" y="709676"/>
                    <a:pt x="0" y="457200"/>
                  </a:cubicBezTo>
                  <a:close/>
                </a:path>
              </a:pathLst>
            </a:custGeom>
            <a:solidFill>
              <a:srgbClr val="325D7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150" y="5216100"/>
            <a:ext cx="685800" cy="685800"/>
            <a:chOff x="0" y="0"/>
            <a:chExt cx="914400" cy="914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cubicBezTo>
                    <a:pt x="709676" y="0"/>
                    <a:pt x="914400" y="204724"/>
                    <a:pt x="914400" y="457200"/>
                  </a:cubicBezTo>
                  <a:cubicBezTo>
                    <a:pt x="914400" y="709676"/>
                    <a:pt x="709676" y="914400"/>
                    <a:pt x="457200" y="914400"/>
                  </a:cubicBezTo>
                  <a:cubicBezTo>
                    <a:pt x="204724" y="914400"/>
                    <a:pt x="0" y="709676"/>
                    <a:pt x="0" y="457200"/>
                  </a:cubicBezTo>
                  <a:close/>
                </a:path>
              </a:pathLst>
            </a:custGeom>
            <a:solidFill>
              <a:srgbClr val="6D887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52150" y="7401500"/>
            <a:ext cx="685800" cy="685800"/>
            <a:chOff x="0" y="0"/>
            <a:chExt cx="914400" cy="91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cubicBezTo>
                    <a:pt x="709676" y="0"/>
                    <a:pt x="914400" y="204724"/>
                    <a:pt x="914400" y="457200"/>
                  </a:cubicBezTo>
                  <a:cubicBezTo>
                    <a:pt x="914400" y="709676"/>
                    <a:pt x="709676" y="914400"/>
                    <a:pt x="457200" y="914400"/>
                  </a:cubicBezTo>
                  <a:cubicBezTo>
                    <a:pt x="204724" y="914400"/>
                    <a:pt x="0" y="709676"/>
                    <a:pt x="0" y="457200"/>
                  </a:cubicBezTo>
                  <a:close/>
                </a:path>
              </a:pathLst>
            </a:custGeom>
            <a:solidFill>
              <a:srgbClr val="4B4358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60000" y="0"/>
            <a:ext cx="1440000" cy="10287000"/>
            <a:chOff x="0" y="0"/>
            <a:chExt cx="1920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13716000"/>
            </a:xfrm>
            <a:custGeom>
              <a:avLst/>
              <a:gdLst/>
              <a:ahLst/>
              <a:cxnLst/>
              <a:rect l="l" t="t" r="r" b="b"/>
              <a:pathLst>
                <a:path w="1919986" h="13716000">
                  <a:moveTo>
                    <a:pt x="0" y="0"/>
                  </a:moveTo>
                  <a:lnTo>
                    <a:pt x="1919986" y="0"/>
                  </a:lnTo>
                  <a:lnTo>
                    <a:pt x="19199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28700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Implementation of New Technologies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25825" y="3307475"/>
            <a:ext cx="122209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Leverage new technologies to maximize limited staff while also enhancing the user experience with owned media assets.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25857" y="5924550"/>
            <a:ext cx="122209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Ensure messaging is consistent across platforms and that it remains relevant as AI and new SEO algorithms evolve.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25857" y="8270332"/>
            <a:ext cx="122209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Focus on using enhanced data to monitor results and drive decision making for future develops.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25857" y="2510665"/>
            <a:ext cx="122209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Streamline processes and procedures.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25825" y="4948957"/>
            <a:ext cx="13933443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Adopt best practices.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25857" y="7387250"/>
            <a:ext cx="122209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Leverage data for decision-making.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39849" y="7570968"/>
            <a:ext cx="709364" cy="1137515"/>
          </a:xfrm>
          <a:custGeom>
            <a:avLst/>
            <a:gdLst/>
            <a:ahLst/>
            <a:cxnLst/>
            <a:rect l="l" t="t" r="r" b="b"/>
            <a:pathLst>
              <a:path w="709364" h="1137515">
                <a:moveTo>
                  <a:pt x="0" y="0"/>
                </a:moveTo>
                <a:lnTo>
                  <a:pt x="709364" y="0"/>
                </a:lnTo>
                <a:lnTo>
                  <a:pt x="709364" y="1137514"/>
                </a:lnTo>
                <a:lnTo>
                  <a:pt x="0" y="1137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43885" y="2886902"/>
            <a:ext cx="905328" cy="902426"/>
          </a:xfrm>
          <a:custGeom>
            <a:avLst/>
            <a:gdLst/>
            <a:ahLst/>
            <a:cxnLst/>
            <a:rect l="l" t="t" r="r" b="b"/>
            <a:pathLst>
              <a:path w="905328" h="902426">
                <a:moveTo>
                  <a:pt x="0" y="0"/>
                </a:moveTo>
                <a:lnTo>
                  <a:pt x="905328" y="0"/>
                </a:lnTo>
                <a:lnTo>
                  <a:pt x="905328" y="902426"/>
                </a:lnTo>
                <a:lnTo>
                  <a:pt x="0" y="902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55735" y="5071154"/>
            <a:ext cx="877592" cy="872446"/>
          </a:xfrm>
          <a:custGeom>
            <a:avLst/>
            <a:gdLst/>
            <a:ahLst/>
            <a:cxnLst/>
            <a:rect l="l" t="t" r="r" b="b"/>
            <a:pathLst>
              <a:path w="877592" h="872446">
                <a:moveTo>
                  <a:pt x="0" y="0"/>
                </a:moveTo>
                <a:lnTo>
                  <a:pt x="877592" y="0"/>
                </a:lnTo>
                <a:lnTo>
                  <a:pt x="877592" y="872446"/>
                </a:lnTo>
                <a:lnTo>
                  <a:pt x="0" y="87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1425" y="98147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2025 Strategic Plan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59827" y="5660775"/>
            <a:ext cx="57013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Tourism is one of the largest industry sectors in Talbot County and is an economic driver.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26825" y="5660775"/>
            <a:ext cx="57013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Camoin Associates is crafting a 10-year plan for economic development in Talbot County.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26825" y="4134575"/>
            <a:ext cx="57013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Economic Development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59827" y="4510812"/>
            <a:ext cx="57013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Tourism </a:t>
            </a:r>
          </a:p>
        </p:txBody>
      </p:sp>
      <p:sp>
        <p:nvSpPr>
          <p:cNvPr id="9" name="Freeform 9"/>
          <p:cNvSpPr/>
          <p:nvPr/>
        </p:nvSpPr>
        <p:spPr>
          <a:xfrm>
            <a:off x="12381253" y="3260895"/>
            <a:ext cx="1058498" cy="1053910"/>
          </a:xfrm>
          <a:custGeom>
            <a:avLst/>
            <a:gdLst/>
            <a:ahLst/>
            <a:cxnLst/>
            <a:rect l="l" t="t" r="r" b="b"/>
            <a:pathLst>
              <a:path w="1058498" h="1053910">
                <a:moveTo>
                  <a:pt x="0" y="0"/>
                </a:moveTo>
                <a:lnTo>
                  <a:pt x="1058498" y="0"/>
                </a:lnTo>
                <a:lnTo>
                  <a:pt x="1058498" y="1053910"/>
                </a:lnTo>
                <a:lnTo>
                  <a:pt x="0" y="1053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055083" y="3260895"/>
            <a:ext cx="834682" cy="835580"/>
          </a:xfrm>
          <a:custGeom>
            <a:avLst/>
            <a:gdLst/>
            <a:ahLst/>
            <a:cxnLst/>
            <a:rect l="l" t="t" r="r" b="b"/>
            <a:pathLst>
              <a:path w="834682" h="835580">
                <a:moveTo>
                  <a:pt x="0" y="0"/>
                </a:moveTo>
                <a:lnTo>
                  <a:pt x="834682" y="0"/>
                </a:lnTo>
                <a:lnTo>
                  <a:pt x="834682" y="835580"/>
                </a:lnTo>
                <a:lnTo>
                  <a:pt x="0" y="835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36350" y="406200"/>
            <a:ext cx="1426800" cy="18334800"/>
            <a:chOff x="0" y="0"/>
            <a:chExt cx="1902400" cy="2444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460" cy="24446357"/>
            </a:xfrm>
            <a:custGeom>
              <a:avLst/>
              <a:gdLst/>
              <a:ahLst/>
              <a:cxnLst/>
              <a:rect l="l" t="t" r="r" b="b"/>
              <a:pathLst>
                <a:path w="1902460" h="24446357">
                  <a:moveTo>
                    <a:pt x="0" y="0"/>
                  </a:moveTo>
                  <a:lnTo>
                    <a:pt x="1902460" y="0"/>
                  </a:lnTo>
                  <a:lnTo>
                    <a:pt x="1902460" y="24446357"/>
                  </a:lnTo>
                  <a:lnTo>
                    <a:pt x="0" y="24446357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flipV="1">
            <a:off x="5435175" y="6823087"/>
            <a:ext cx="81900" cy="3105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1249982" y="5969700"/>
            <a:ext cx="1994445" cy="9525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94563" y="1028700"/>
            <a:ext cx="9298874" cy="7229874"/>
          </a:xfrm>
          <a:custGeom>
            <a:avLst/>
            <a:gdLst/>
            <a:ahLst/>
            <a:cxnLst/>
            <a:rect l="l" t="t" r="r" b="b"/>
            <a:pathLst>
              <a:path w="9298874" h="7229874">
                <a:moveTo>
                  <a:pt x="0" y="0"/>
                </a:moveTo>
                <a:lnTo>
                  <a:pt x="9298874" y="0"/>
                </a:lnTo>
                <a:lnTo>
                  <a:pt x="9298874" y="7229874"/>
                </a:lnTo>
                <a:lnTo>
                  <a:pt x="0" y="7229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116400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What’s our WHY?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7875" y="1343075"/>
            <a:ext cx="924255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i="1">
                <a:solidFill>
                  <a:srgbClr val="332B3A"/>
                </a:solidFill>
                <a:latin typeface="Arimo Italics"/>
                <a:ea typeface="Arimo Italics"/>
                <a:cs typeface="Arimo Italics"/>
                <a:sym typeface="Arimo Italics"/>
              </a:rPr>
              <a:t>"Traveling – it leaves you speechless, then turns you into a storyteller."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506275" y="2427162"/>
            <a:ext cx="42643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– Ibn Battuta</a:t>
            </a:r>
          </a:p>
        </p:txBody>
      </p:sp>
      <p:sp>
        <p:nvSpPr>
          <p:cNvPr id="4" name="Freeform 4"/>
          <p:cNvSpPr/>
          <p:nvPr/>
        </p:nvSpPr>
        <p:spPr>
          <a:xfrm>
            <a:off x="1426450" y="5473150"/>
            <a:ext cx="15435602" cy="4814402"/>
          </a:xfrm>
          <a:custGeom>
            <a:avLst/>
            <a:gdLst/>
            <a:ahLst/>
            <a:cxnLst/>
            <a:rect l="l" t="t" r="r" b="b"/>
            <a:pathLst>
              <a:path w="15435602" h="4814402">
                <a:moveTo>
                  <a:pt x="0" y="0"/>
                </a:moveTo>
                <a:lnTo>
                  <a:pt x="15435602" y="0"/>
                </a:lnTo>
                <a:lnTo>
                  <a:pt x="15435602" y="4814402"/>
                </a:lnTo>
                <a:lnTo>
                  <a:pt x="0" y="4814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676" b="-566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020800" y="3595657"/>
            <a:ext cx="2749825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b. 1304-d. 1368/69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31026" y="3132013"/>
            <a:ext cx="4839599" cy="47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7"/>
              </a:lnSpc>
            </a:pPr>
            <a:r>
              <a:rPr lang="en-US" sz="2841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a.k.a. The Islamic Marco Polo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55575" y="1019175"/>
            <a:ext cx="6014550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en-US" sz="7601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Destination Marketing Organization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755575" y="5228670"/>
            <a:ext cx="6014550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The Department of Economic Development and Tourism is the official DMO for Talbot County, designated by the State of Maryland.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-225938"/>
            <a:ext cx="9226675" cy="10694088"/>
          </a:xfrm>
          <a:custGeom>
            <a:avLst/>
            <a:gdLst/>
            <a:ahLst/>
            <a:cxnLst/>
            <a:rect l="l" t="t" r="r" b="b"/>
            <a:pathLst>
              <a:path w="9226675" h="10694088">
                <a:moveTo>
                  <a:pt x="0" y="0"/>
                </a:moveTo>
                <a:lnTo>
                  <a:pt x="9226675" y="0"/>
                </a:lnTo>
                <a:lnTo>
                  <a:pt x="9226675" y="10694088"/>
                </a:lnTo>
                <a:lnTo>
                  <a:pt x="0" y="10694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99" b="-889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7875" y="7063437"/>
            <a:ext cx="8607150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4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665,000+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307875" y="7563500"/>
            <a:ext cx="646215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Number of Travelers Visiting Talbot County Each Year</a:t>
            </a:r>
          </a:p>
        </p:txBody>
      </p:sp>
      <p:sp>
        <p:nvSpPr>
          <p:cNvPr id="4" name="Freeform 4"/>
          <p:cNvSpPr/>
          <p:nvPr/>
        </p:nvSpPr>
        <p:spPr>
          <a:xfrm>
            <a:off x="1426450" y="0"/>
            <a:ext cx="15434998" cy="6464398"/>
          </a:xfrm>
          <a:custGeom>
            <a:avLst/>
            <a:gdLst/>
            <a:ahLst/>
            <a:cxnLst/>
            <a:rect l="l" t="t" r="r" b="b"/>
            <a:pathLst>
              <a:path w="15434998" h="6464398">
                <a:moveTo>
                  <a:pt x="0" y="0"/>
                </a:moveTo>
                <a:lnTo>
                  <a:pt x="15434998" y="0"/>
                </a:lnTo>
                <a:lnTo>
                  <a:pt x="15434998" y="6464398"/>
                </a:lnTo>
                <a:lnTo>
                  <a:pt x="0" y="6464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89" b="-295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32375" y="2657850"/>
            <a:ext cx="80377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Visitor Spending in Talbot County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732375" y="1144250"/>
            <a:ext cx="80377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$317.4 million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2375" y="4070458"/>
            <a:ext cx="80377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$132 million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32375" y="5589200"/>
            <a:ext cx="80377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Federal, State, and Local Taxes Generated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32375" y="7001766"/>
            <a:ext cx="80377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1,944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32375" y="8525650"/>
            <a:ext cx="80377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Number of Direct Jobs Created</a:t>
            </a:r>
          </a:p>
        </p:txBody>
      </p:sp>
      <p:sp>
        <p:nvSpPr>
          <p:cNvPr id="8" name="Freeform 8"/>
          <p:cNvSpPr/>
          <p:nvPr/>
        </p:nvSpPr>
        <p:spPr>
          <a:xfrm>
            <a:off x="1426450" y="1079000"/>
            <a:ext cx="6520198" cy="2497800"/>
          </a:xfrm>
          <a:custGeom>
            <a:avLst/>
            <a:gdLst/>
            <a:ahLst/>
            <a:cxnLst/>
            <a:rect l="l" t="t" r="r" b="b"/>
            <a:pathLst>
              <a:path w="6520198" h="2497800">
                <a:moveTo>
                  <a:pt x="0" y="0"/>
                </a:moveTo>
                <a:lnTo>
                  <a:pt x="6520198" y="0"/>
                </a:lnTo>
                <a:lnTo>
                  <a:pt x="6520198" y="2497800"/>
                </a:lnTo>
                <a:lnTo>
                  <a:pt x="0" y="249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770" b="-477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26450" y="3908156"/>
            <a:ext cx="6520198" cy="2497798"/>
          </a:xfrm>
          <a:custGeom>
            <a:avLst/>
            <a:gdLst/>
            <a:ahLst/>
            <a:cxnLst/>
            <a:rect l="l" t="t" r="r" b="b"/>
            <a:pathLst>
              <a:path w="6520198" h="2497798">
                <a:moveTo>
                  <a:pt x="0" y="0"/>
                </a:moveTo>
                <a:lnTo>
                  <a:pt x="6520198" y="0"/>
                </a:lnTo>
                <a:lnTo>
                  <a:pt x="6520198" y="2497798"/>
                </a:lnTo>
                <a:lnTo>
                  <a:pt x="0" y="2497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091" b="-370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26450" y="6737364"/>
            <a:ext cx="6520198" cy="2497800"/>
          </a:xfrm>
          <a:custGeom>
            <a:avLst/>
            <a:gdLst/>
            <a:ahLst/>
            <a:cxnLst/>
            <a:rect l="l" t="t" r="r" b="b"/>
            <a:pathLst>
              <a:path w="6520198" h="2497800">
                <a:moveTo>
                  <a:pt x="0" y="0"/>
                </a:moveTo>
                <a:lnTo>
                  <a:pt x="6520198" y="0"/>
                </a:lnTo>
                <a:lnTo>
                  <a:pt x="6520198" y="2497800"/>
                </a:lnTo>
                <a:lnTo>
                  <a:pt x="0" y="2497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49" r="-252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976801" y="3883929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Small towns, plus colonial and maritime history.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15279" y="3883929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FD was born and spent his formative years here.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1425" y="98147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A.I.-Generated List of Differentiators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4875" y="3883929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More than 600 miles of shoreline on the Bay.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4875" y="6807925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Seafood, particularly blue crabs, oysters, and rockfish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6801" y="6807925"/>
            <a:ext cx="433815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Avalon, Academy, CBMM, galleries, festivals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15279" y="6807925"/>
            <a:ext cx="433815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Water sports, cycling routes, trails, golf courses.</a:t>
            </a:r>
          </a:p>
          <a:p>
            <a:pPr algn="ctr">
              <a:lnSpc>
                <a:spcPts val="3359"/>
              </a:lnSpc>
            </a:pPr>
            <a:endParaRPr lang="en-US" sz="2799">
              <a:solidFill>
                <a:srgbClr val="332B3A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31425" y="2446375"/>
            <a:ext cx="43447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Waterfront Location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3351" y="2446375"/>
            <a:ext cx="43447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Historic Character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11829" y="2446375"/>
            <a:ext cx="43447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Birthplace of Douglass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1425" y="5367877"/>
            <a:ext cx="43447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Culinary Scene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73351" y="5367877"/>
            <a:ext cx="43447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Cultural Depth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11829" y="5367877"/>
            <a:ext cx="434475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Outdoor Recreation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538" y="1275075"/>
            <a:ext cx="16034923" cy="7736850"/>
          </a:xfrm>
          <a:custGeom>
            <a:avLst/>
            <a:gdLst/>
            <a:ahLst/>
            <a:cxnLst/>
            <a:rect l="l" t="t" r="r" b="b"/>
            <a:pathLst>
              <a:path w="16034923" h="7736850">
                <a:moveTo>
                  <a:pt x="0" y="0"/>
                </a:moveTo>
                <a:lnTo>
                  <a:pt x="16034924" y="0"/>
                </a:lnTo>
                <a:lnTo>
                  <a:pt x="16034924" y="7736850"/>
                </a:lnTo>
                <a:lnTo>
                  <a:pt x="0" y="773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9D236-393F-0FCD-10DA-92038CC3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5" y="0"/>
            <a:ext cx="182424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16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245">
            <a:off x="1444519" y="9208000"/>
            <a:ext cx="15427062" cy="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4245">
            <a:off x="1444519" y="1080400"/>
            <a:ext cx="15427062" cy="0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56000" y="1080000"/>
            <a:ext cx="7531796" cy="8127598"/>
          </a:xfrm>
          <a:custGeom>
            <a:avLst/>
            <a:gdLst/>
            <a:ahLst/>
            <a:cxnLst/>
            <a:rect l="l" t="t" r="r" b="b"/>
            <a:pathLst>
              <a:path w="7531796" h="8127598">
                <a:moveTo>
                  <a:pt x="0" y="0"/>
                </a:moveTo>
                <a:lnTo>
                  <a:pt x="7531796" y="0"/>
                </a:lnTo>
                <a:lnTo>
                  <a:pt x="7531796" y="8127598"/>
                </a:lnTo>
                <a:lnTo>
                  <a:pt x="0" y="812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80" r="-31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17875" y="7661150"/>
            <a:ext cx="7209150" cy="129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</a:rPr>
              <a:t>CREDITS:</a:t>
            </a:r>
            <a:r>
              <a:rPr lang="en-US" sz="24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 This presentation template was created by </a:t>
            </a:r>
            <a:r>
              <a:rPr lang="en-US" sz="2400" b="1" u="sng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  <a:hlinkClick r:id="rId4" tooltip="https://bit.ly/3A1uf1Q"/>
              </a:rPr>
              <a:t>Slidesgo</a:t>
            </a:r>
            <a:r>
              <a:rPr lang="en-US" sz="24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, and includes icons by </a:t>
            </a:r>
            <a:r>
              <a:rPr lang="en-US" sz="2400" b="1" u="sng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  <a:hlinkClick r:id="rId5" tooltip="http://bit.ly/2TyoMsr"/>
              </a:rPr>
              <a:t>Flaticon</a:t>
            </a:r>
            <a:r>
              <a:rPr lang="en-US" sz="24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, and infographics &amp; images by </a:t>
            </a:r>
            <a:r>
              <a:rPr lang="en-US" sz="2400" b="1" u="sng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  <a:hlinkClick r:id="rId6" tooltip="http://bit.ly/2TtBDfr"/>
              </a:rPr>
              <a:t>Freepik</a:t>
            </a:r>
            <a:r>
              <a:rPr lang="en-US" sz="2400" u="sng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7875" y="1171425"/>
            <a:ext cx="780135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93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THANK YOU!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7875" y="2943875"/>
            <a:ext cx="7801350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Cassandra M. Vanhooser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cvanhooser@talbotcountymd.gov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(410) 770-8000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tourtalbot.org and talbotworks.org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7875" y="5164000"/>
            <a:ext cx="7801350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Kristen Goller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kgoller@talbotcountymd.gov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(410) 770-8000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tourtalbot.org and talbotworks.org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7980" y="1028700"/>
            <a:ext cx="7620020" cy="7620020"/>
          </a:xfrm>
          <a:custGeom>
            <a:avLst/>
            <a:gdLst/>
            <a:ahLst/>
            <a:cxnLst/>
            <a:rect l="l" t="t" r="r" b="b"/>
            <a:pathLst>
              <a:path w="7620020" h="7620020">
                <a:moveTo>
                  <a:pt x="0" y="0"/>
                </a:moveTo>
                <a:lnTo>
                  <a:pt x="7620020" y="0"/>
                </a:lnTo>
                <a:lnTo>
                  <a:pt x="7620020" y="7620020"/>
                </a:lnTo>
                <a:lnTo>
                  <a:pt x="0" y="7620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328" r="-86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31425" y="981475"/>
            <a:ext cx="7739550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What is Destination Marketing?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7073" y="3469975"/>
            <a:ext cx="8043902" cy="46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A specialized form of marketing that promotes a specific location to attract visitors and boost the local economy. 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332B3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Goes beyond conventional marketing efforts, aiming to create a compelling narrative that captivates potential travelers. 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332B3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20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Focus is on crafting an identity for a destination, transforming it from a spot on the map to a must-visit experience.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28850" y="0"/>
            <a:ext cx="9059154" cy="10286996"/>
          </a:xfrm>
          <a:custGeom>
            <a:avLst/>
            <a:gdLst/>
            <a:ahLst/>
            <a:cxnLst/>
            <a:rect l="l" t="t" r="r" b="b"/>
            <a:pathLst>
              <a:path w="9059154" h="10286996">
                <a:moveTo>
                  <a:pt x="0" y="0"/>
                </a:moveTo>
                <a:lnTo>
                  <a:pt x="9059154" y="0"/>
                </a:lnTo>
                <a:lnTo>
                  <a:pt x="9059154" y="10286996"/>
                </a:lnTo>
                <a:lnTo>
                  <a:pt x="0" y="10286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089" b="-160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17875" y="1170425"/>
            <a:ext cx="5828550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There’s a transformation underway.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7875" y="4592200"/>
            <a:ext cx="5828550" cy="410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Destination marketing is no longer just about promoting attractions — it’s about reimagining how destinations engage with travelers and contribute to their communities. Leading destination marketing organizations (DMOs) are embracing bold strategies to balance visitor satisfaction, economic growth, and local well-being. ~ </a:t>
            </a:r>
            <a:r>
              <a:rPr lang="en-US" i="1" dirty="0" err="1">
                <a:solidFill>
                  <a:srgbClr val="332B3A"/>
                </a:solidFill>
                <a:latin typeface="Arimo Italics"/>
                <a:ea typeface="Arimo Italics"/>
                <a:cs typeface="Arimo Italics"/>
                <a:sym typeface="Arimo Italics"/>
              </a:rPr>
              <a:t>Sojern</a:t>
            </a:r>
            <a:r>
              <a:rPr lang="en-US" i="1" dirty="0">
                <a:solidFill>
                  <a:srgbClr val="332B3A"/>
                </a:solidFill>
                <a:latin typeface="Arimo Italics"/>
                <a:ea typeface="Arimo Italics"/>
                <a:cs typeface="Arimo Italics"/>
                <a:sym typeface="Arimo Italics"/>
              </a:rPr>
              <a:t> State of Destination Marketing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5255" y="315066"/>
            <a:ext cx="14517490" cy="9656867"/>
          </a:xfrm>
          <a:custGeom>
            <a:avLst/>
            <a:gdLst/>
            <a:ahLst/>
            <a:cxnLst/>
            <a:rect l="l" t="t" r="r" b="b"/>
            <a:pathLst>
              <a:path w="14517490" h="9656867">
                <a:moveTo>
                  <a:pt x="0" y="0"/>
                </a:moveTo>
                <a:lnTo>
                  <a:pt x="14517490" y="0"/>
                </a:lnTo>
                <a:lnTo>
                  <a:pt x="14517490" y="9656868"/>
                </a:lnTo>
                <a:lnTo>
                  <a:pt x="0" y="9656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1425" y="98147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Marketing and Communications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8025" y="5655225"/>
            <a:ext cx="3970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Channels that we control, online and off. Includes website, social, media, print publications.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58543" y="5655225"/>
            <a:ext cx="3970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Media opportunities that we purchase. This is any medium where you pay to play.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19025" y="5655225"/>
            <a:ext cx="3970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Talbot County hosts journalists from around the country and around the world.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3893" y="4885200"/>
            <a:ext cx="419921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Owned Media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58551" y="4885200"/>
            <a:ext cx="39709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Paid Media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05982" y="4885200"/>
            <a:ext cx="4397043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Earned Media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64514" y="1828358"/>
            <a:ext cx="11141571" cy="62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Positioning Talbot County as a premier travel destination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91134" y="3960886"/>
            <a:ext cx="826741" cy="773790"/>
          </a:xfrm>
          <a:custGeom>
            <a:avLst/>
            <a:gdLst/>
            <a:ahLst/>
            <a:cxnLst/>
            <a:rect l="l" t="t" r="r" b="b"/>
            <a:pathLst>
              <a:path w="826741" h="773790">
                <a:moveTo>
                  <a:pt x="0" y="0"/>
                </a:moveTo>
                <a:lnTo>
                  <a:pt x="826740" y="0"/>
                </a:lnTo>
                <a:lnTo>
                  <a:pt x="826740" y="773790"/>
                </a:lnTo>
                <a:lnTo>
                  <a:pt x="0" y="773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224855" y="3897585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1"/>
                </a:lnTo>
                <a:lnTo>
                  <a:pt x="0" y="837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38803" y="3960886"/>
            <a:ext cx="810446" cy="773790"/>
          </a:xfrm>
          <a:custGeom>
            <a:avLst/>
            <a:gdLst/>
            <a:ahLst/>
            <a:cxnLst/>
            <a:rect l="l" t="t" r="r" b="b"/>
            <a:pathLst>
              <a:path w="810446" h="773790">
                <a:moveTo>
                  <a:pt x="0" y="0"/>
                </a:moveTo>
                <a:lnTo>
                  <a:pt x="810446" y="0"/>
                </a:lnTo>
                <a:lnTo>
                  <a:pt x="810446" y="773790"/>
                </a:lnTo>
                <a:lnTo>
                  <a:pt x="0" y="773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36350" y="406200"/>
            <a:ext cx="1426800" cy="18334800"/>
            <a:chOff x="0" y="0"/>
            <a:chExt cx="1902400" cy="2444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460" cy="24446357"/>
            </a:xfrm>
            <a:custGeom>
              <a:avLst/>
              <a:gdLst/>
              <a:ahLst/>
              <a:cxnLst/>
              <a:rect l="l" t="t" r="r" b="b"/>
              <a:pathLst>
                <a:path w="1902460" h="24446357">
                  <a:moveTo>
                    <a:pt x="0" y="0"/>
                  </a:moveTo>
                  <a:lnTo>
                    <a:pt x="1902460" y="0"/>
                  </a:lnTo>
                  <a:lnTo>
                    <a:pt x="1902460" y="24446357"/>
                  </a:lnTo>
                  <a:lnTo>
                    <a:pt x="0" y="24446357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1425" y="991000"/>
            <a:ext cx="1522515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Owned Media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9564" y="3037746"/>
            <a:ext cx="4227361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TourTalbot.org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9725" y="3744731"/>
            <a:ext cx="3526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Most important asset; the digital gateway for anyone interested in things to see and 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46925" y="5935246"/>
            <a:ext cx="352695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Travel Guide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46925" y="6642231"/>
            <a:ext cx="3526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Last printed mid-2024; magazine format with evergreen 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14125" y="3037746"/>
            <a:ext cx="352695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Social Media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14125" y="3744731"/>
            <a:ext cx="3526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Facebook, Instragram, LinkedIn</a:t>
            </a:r>
          </a:p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Drive people to TourTalbot.org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81325" y="5935246"/>
            <a:ext cx="352695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Publications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1325" y="6642231"/>
            <a:ext cx="352695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Bike Maps, Water Trails Maps, Restaurant Guide, FD Driving Tour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2943975" y="5440181"/>
            <a:ext cx="399225" cy="239157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H="1">
            <a:off x="7210400" y="5260964"/>
            <a:ext cx="410325" cy="683808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10678375" y="5440181"/>
            <a:ext cx="399225" cy="239156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H="1">
            <a:off x="14944800" y="5260964"/>
            <a:ext cx="410325" cy="683807"/>
          </a:xfrm>
          <a:prstGeom prst="line">
            <a:avLst/>
          </a:prstGeom>
          <a:ln w="9525" cap="rnd">
            <a:solidFill>
              <a:srgbClr val="6D8879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551440" y="3588392"/>
            <a:ext cx="787898" cy="933688"/>
          </a:xfrm>
          <a:custGeom>
            <a:avLst/>
            <a:gdLst/>
            <a:ahLst/>
            <a:cxnLst/>
            <a:rect l="l" t="t" r="r" b="b"/>
            <a:pathLst>
              <a:path w="787898" h="933688">
                <a:moveTo>
                  <a:pt x="0" y="0"/>
                </a:moveTo>
                <a:lnTo>
                  <a:pt x="787898" y="0"/>
                </a:lnTo>
                <a:lnTo>
                  <a:pt x="787898" y="933688"/>
                </a:lnTo>
                <a:lnTo>
                  <a:pt x="0" y="933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07554" y="6418098"/>
            <a:ext cx="672486" cy="935644"/>
          </a:xfrm>
          <a:custGeom>
            <a:avLst/>
            <a:gdLst/>
            <a:ahLst/>
            <a:cxnLst/>
            <a:rect l="l" t="t" r="r" b="b"/>
            <a:pathLst>
              <a:path w="672486" h="935644">
                <a:moveTo>
                  <a:pt x="0" y="0"/>
                </a:moveTo>
                <a:lnTo>
                  <a:pt x="672486" y="0"/>
                </a:lnTo>
                <a:lnTo>
                  <a:pt x="672486" y="935644"/>
                </a:lnTo>
                <a:lnTo>
                  <a:pt x="0" y="935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610260" y="6419092"/>
            <a:ext cx="934694" cy="933691"/>
          </a:xfrm>
          <a:custGeom>
            <a:avLst/>
            <a:gdLst/>
            <a:ahLst/>
            <a:cxnLst/>
            <a:rect l="l" t="t" r="r" b="b"/>
            <a:pathLst>
              <a:path w="934694" h="933691">
                <a:moveTo>
                  <a:pt x="0" y="0"/>
                </a:moveTo>
                <a:lnTo>
                  <a:pt x="934694" y="0"/>
                </a:lnTo>
                <a:lnTo>
                  <a:pt x="934694" y="933691"/>
                </a:lnTo>
                <a:lnTo>
                  <a:pt x="0" y="933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705582" y="3621842"/>
            <a:ext cx="1009622" cy="866844"/>
          </a:xfrm>
          <a:custGeom>
            <a:avLst/>
            <a:gdLst/>
            <a:ahLst/>
            <a:cxnLst/>
            <a:rect l="l" t="t" r="r" b="b"/>
            <a:pathLst>
              <a:path w="1009622" h="866844">
                <a:moveTo>
                  <a:pt x="0" y="0"/>
                </a:moveTo>
                <a:lnTo>
                  <a:pt x="1009622" y="0"/>
                </a:lnTo>
                <a:lnTo>
                  <a:pt x="1009622" y="866844"/>
                </a:lnTo>
                <a:lnTo>
                  <a:pt x="0" y="866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342010" y="9155054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2"/>
                </a:lnTo>
                <a:lnTo>
                  <a:pt x="0" y="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5300" y="414300"/>
            <a:ext cx="1440000" cy="18305400"/>
            <a:chOff x="0" y="0"/>
            <a:chExt cx="1920000" cy="2440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9986" cy="24407240"/>
            </a:xfrm>
            <a:custGeom>
              <a:avLst/>
              <a:gdLst/>
              <a:ahLst/>
              <a:cxnLst/>
              <a:rect l="l" t="t" r="r" b="b"/>
              <a:pathLst>
                <a:path w="1919986" h="24407240">
                  <a:moveTo>
                    <a:pt x="0" y="0"/>
                  </a:moveTo>
                  <a:lnTo>
                    <a:pt x="1919986" y="0"/>
                  </a:lnTo>
                  <a:lnTo>
                    <a:pt x="1919986" y="24407240"/>
                  </a:lnTo>
                  <a:lnTo>
                    <a:pt x="0" y="24407240"/>
                  </a:lnTo>
                  <a:close/>
                </a:path>
              </a:pathLst>
            </a:custGeom>
            <a:solidFill>
              <a:srgbClr val="D4E5E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501296" y="2394014"/>
            <a:ext cx="6865968" cy="4992590"/>
          </a:xfrm>
          <a:custGeom>
            <a:avLst/>
            <a:gdLst/>
            <a:ahLst/>
            <a:cxnLst/>
            <a:rect l="l" t="t" r="r" b="b"/>
            <a:pathLst>
              <a:path w="6865968" h="4992590">
                <a:moveTo>
                  <a:pt x="0" y="0"/>
                </a:moveTo>
                <a:lnTo>
                  <a:pt x="6865968" y="0"/>
                </a:lnTo>
                <a:lnTo>
                  <a:pt x="6865968" y="4992590"/>
                </a:lnTo>
                <a:lnTo>
                  <a:pt x="0" y="4992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068946" y="2813753"/>
            <a:ext cx="5730668" cy="3339744"/>
          </a:xfrm>
          <a:custGeom>
            <a:avLst/>
            <a:gdLst/>
            <a:ahLst/>
            <a:cxnLst/>
            <a:rect l="l" t="t" r="r" b="b"/>
            <a:pathLst>
              <a:path w="5730668" h="3339744">
                <a:moveTo>
                  <a:pt x="0" y="0"/>
                </a:moveTo>
                <a:lnTo>
                  <a:pt x="5730668" y="0"/>
                </a:lnTo>
                <a:lnTo>
                  <a:pt x="5730668" y="3339745"/>
                </a:lnTo>
                <a:lnTo>
                  <a:pt x="0" y="3339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03" r="-18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15292" y="805359"/>
            <a:ext cx="62833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332B3A"/>
                </a:solidFill>
                <a:latin typeface="Lustria"/>
                <a:ea typeface="Lustria"/>
                <a:cs typeface="Lustria"/>
                <a:sym typeface="Lustria"/>
              </a:rPr>
              <a:t>TourTalbot.org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7815" y="1771650"/>
            <a:ext cx="6283350" cy="672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Primary </a:t>
            </a:r>
            <a:r>
              <a:rPr lang="en-US" sz="2799" b="1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</a:rPr>
              <a:t>online gateway for potential visitors </a:t>
            </a: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to discover information, forming their initial impression and influencing their decision to travel to Talbot County. 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332B3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19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</a:rPr>
              <a:t>Travelers visit 277 different websites before booking a trip, </a:t>
            </a: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up more than seven-fold over 2013, when travelers visited 38 websites before booking, says Expedia.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332B3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20" lvl="1" indent="-30226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Expedia’s Path to Purchase Study shows </a:t>
            </a:r>
            <a:r>
              <a:rPr lang="en-US" sz="2799" b="1">
                <a:solidFill>
                  <a:srgbClr val="332B3A"/>
                </a:solidFill>
                <a:latin typeface="Arimo Bold"/>
                <a:ea typeface="Arimo Bold"/>
                <a:cs typeface="Arimo Bold"/>
                <a:sym typeface="Arimo Bold"/>
              </a:rPr>
              <a:t>32% of U.S. travelers use destination websites to plan a trip</a:t>
            </a:r>
            <a:r>
              <a:rPr lang="en-US" sz="2799">
                <a:solidFill>
                  <a:srgbClr val="332B3A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16367264" y="9148454"/>
            <a:ext cx="917290" cy="837091"/>
          </a:xfrm>
          <a:custGeom>
            <a:avLst/>
            <a:gdLst/>
            <a:ahLst/>
            <a:cxnLst/>
            <a:rect l="l" t="t" r="r" b="b"/>
            <a:pathLst>
              <a:path w="917290" h="837091">
                <a:moveTo>
                  <a:pt x="0" y="0"/>
                </a:moveTo>
                <a:lnTo>
                  <a:pt x="917290" y="0"/>
                </a:lnTo>
                <a:lnTo>
                  <a:pt x="917290" y="837092"/>
                </a:lnTo>
                <a:lnTo>
                  <a:pt x="0" y="837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1168</Words>
  <Application>Microsoft Office PowerPoint</Application>
  <PresentationFormat>Custom</PresentationFormat>
  <Paragraphs>208</Paragraphs>
  <Slides>35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Lustria</vt:lpstr>
      <vt:lpstr>Calibri Light</vt:lpstr>
      <vt:lpstr>Arial</vt:lpstr>
      <vt:lpstr>Arimo Bold</vt:lpstr>
      <vt:lpstr>Arimo Italics</vt:lpstr>
      <vt:lpstr>Calibri</vt:lpstr>
      <vt:lpstr>Arimo</vt:lpstr>
      <vt:lpstr>Office Theme</vt:lpstr>
      <vt:lpstr>Acrobat Document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TourismBoard2025.pptx</dc:title>
  <dc:creator>Cassandra Vanhooser</dc:creator>
  <cp:lastModifiedBy>Cassandra Vanhooser</cp:lastModifiedBy>
  <cp:revision>2</cp:revision>
  <dcterms:created xsi:type="dcterms:W3CDTF">2006-08-16T00:00:00Z</dcterms:created>
  <dcterms:modified xsi:type="dcterms:W3CDTF">2025-05-14T02:30:53Z</dcterms:modified>
  <dc:identifier>DAGejWJf9hI</dc:identifier>
</cp:coreProperties>
</file>