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nva Sans Bold" panose="020B0604020202020204" charset="0"/>
      <p:regular r:id="rId14"/>
    </p:embeddedFont>
    <p:embeddedFont>
      <p:font typeface="Montserrat" panose="00000500000000000000" pitchFamily="2" charset="0"/>
      <p:regular r:id="rId15"/>
    </p:embeddedFont>
    <p:embeddedFont>
      <p:font typeface="Montserrat Bold" panose="00000800000000000000" charset="0"/>
      <p:regular r:id="rId16"/>
    </p:embeddedFont>
    <p:embeddedFont>
      <p:font typeface="Montserrat Medium" panose="00000600000000000000" pitchFamily="2" charset="0"/>
      <p:regular r:id="rId17"/>
    </p:embeddedFont>
    <p:embeddedFont>
      <p:font typeface="Montserrat Semi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DADF-2CD0-48DB-9E1A-B8FCC2A27D1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E6DEB-CC33-4400-A950-10AE16BC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0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585" b="-16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71410" y="8765113"/>
            <a:ext cx="119192" cy="121007"/>
          </a:xfrm>
          <a:custGeom>
            <a:avLst/>
            <a:gdLst/>
            <a:ahLst/>
            <a:cxnLst/>
            <a:rect l="l" t="t" r="r" b="b"/>
            <a:pathLst>
              <a:path w="119192" h="121007">
                <a:moveTo>
                  <a:pt x="0" y="0"/>
                </a:moveTo>
                <a:lnTo>
                  <a:pt x="119192" y="0"/>
                </a:lnTo>
                <a:lnTo>
                  <a:pt x="119192" y="121007"/>
                </a:lnTo>
                <a:lnTo>
                  <a:pt x="0" y="1210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478100"/>
            <a:ext cx="13983875" cy="176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51"/>
              </a:lnSpc>
            </a:pPr>
            <a:r>
              <a:rPr lang="en-US" sz="10322" b="1">
                <a:solidFill>
                  <a:srgbClr val="2254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EDC MEETING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9727" y="2168534"/>
            <a:ext cx="7597276" cy="69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5"/>
              </a:lnSpc>
              <a:spcBef>
                <a:spcPct val="0"/>
              </a:spcBef>
            </a:pPr>
            <a:r>
              <a:rPr lang="en-US" sz="4103" b="1">
                <a:solidFill>
                  <a:srgbClr val="2254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June 5,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5943" y="492404"/>
            <a:ext cx="12956114" cy="4318705"/>
          </a:xfrm>
          <a:custGeom>
            <a:avLst/>
            <a:gdLst/>
            <a:ahLst/>
            <a:cxnLst/>
            <a:rect l="l" t="t" r="r" b="b"/>
            <a:pathLst>
              <a:path w="12956114" h="4318705">
                <a:moveTo>
                  <a:pt x="0" y="0"/>
                </a:moveTo>
                <a:lnTo>
                  <a:pt x="12956114" y="0"/>
                </a:lnTo>
                <a:lnTo>
                  <a:pt x="12956114" y="4318705"/>
                </a:lnTo>
                <a:lnTo>
                  <a:pt x="0" y="4318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232317" y="5143500"/>
            <a:ext cx="8237634" cy="4633669"/>
          </a:xfrm>
          <a:custGeom>
            <a:avLst/>
            <a:gdLst/>
            <a:ahLst/>
            <a:cxnLst/>
            <a:rect l="l" t="t" r="r" b="b"/>
            <a:pathLst>
              <a:path w="8237634" h="4633669">
                <a:moveTo>
                  <a:pt x="0" y="0"/>
                </a:moveTo>
                <a:lnTo>
                  <a:pt x="8237634" y="0"/>
                </a:lnTo>
                <a:lnTo>
                  <a:pt x="8237634" y="4633669"/>
                </a:lnTo>
                <a:lnTo>
                  <a:pt x="0" y="4633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000">
            <a:off x="732138" y="5136340"/>
            <a:ext cx="8216775" cy="4647989"/>
          </a:xfrm>
          <a:custGeom>
            <a:avLst/>
            <a:gdLst/>
            <a:ahLst/>
            <a:cxnLst/>
            <a:rect l="l" t="t" r="r" b="b"/>
            <a:pathLst>
              <a:path w="8216775" h="4647989">
                <a:moveTo>
                  <a:pt x="0" y="14327"/>
                </a:moveTo>
                <a:lnTo>
                  <a:pt x="8208688" y="0"/>
                </a:lnTo>
                <a:lnTo>
                  <a:pt x="8216775" y="4633662"/>
                </a:lnTo>
                <a:lnTo>
                  <a:pt x="8087" y="4647989"/>
                </a:lnTo>
                <a:lnTo>
                  <a:pt x="0" y="14327"/>
                </a:lnTo>
                <a:close/>
              </a:path>
            </a:pathLst>
          </a:custGeom>
          <a:blipFill>
            <a:blip r:embed="rId4"/>
            <a:stretch>
              <a:fillRect l="-528" t="-10940" b="-13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0475" y="3761200"/>
            <a:ext cx="13059340" cy="248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45"/>
              </a:lnSpc>
            </a:pPr>
            <a:r>
              <a:rPr lang="en-US" sz="1453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You!</a:t>
            </a:r>
          </a:p>
        </p:txBody>
      </p:sp>
      <p:sp>
        <p:nvSpPr>
          <p:cNvPr id="9" name="Freeform 9"/>
          <p:cNvSpPr/>
          <p:nvPr/>
        </p:nvSpPr>
        <p:spPr>
          <a:xfrm>
            <a:off x="9754987" y="7721244"/>
            <a:ext cx="127419" cy="165479"/>
          </a:xfrm>
          <a:custGeom>
            <a:avLst/>
            <a:gdLst/>
            <a:ahLst/>
            <a:cxnLst/>
            <a:rect l="l" t="t" r="r" b="b"/>
            <a:pathLst>
              <a:path w="127419" h="165479">
                <a:moveTo>
                  <a:pt x="0" y="0"/>
                </a:moveTo>
                <a:lnTo>
                  <a:pt x="127418" y="0"/>
                </a:lnTo>
                <a:lnTo>
                  <a:pt x="127418" y="165479"/>
                </a:lnTo>
                <a:lnTo>
                  <a:pt x="0" y="165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8039" y="5756407"/>
            <a:ext cx="6210089" cy="2136174"/>
          </a:xfrm>
          <a:custGeom>
            <a:avLst/>
            <a:gdLst/>
            <a:ahLst/>
            <a:cxnLst/>
            <a:rect l="l" t="t" r="r" b="b"/>
            <a:pathLst>
              <a:path w="6210089" h="2136174">
                <a:moveTo>
                  <a:pt x="0" y="0"/>
                </a:moveTo>
                <a:lnTo>
                  <a:pt x="6210089" y="0"/>
                </a:lnTo>
                <a:lnTo>
                  <a:pt x="6210089" y="2136174"/>
                </a:lnTo>
                <a:lnTo>
                  <a:pt x="0" y="213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4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1024145" y="9719678"/>
            <a:ext cx="20443391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739382" y="2868362"/>
            <a:ext cx="4189680" cy="159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6"/>
              </a:lnSpc>
            </a:pPr>
            <a:r>
              <a:rPr lang="en-US" sz="2269">
                <a:solidFill>
                  <a:srgbClr val="0C2C57"/>
                </a:solidFill>
                <a:latin typeface="Montserrat"/>
                <a:ea typeface="Montserrat"/>
                <a:cs typeface="Montserrat"/>
                <a:sym typeface="Montserrat"/>
              </a:rPr>
              <a:t>On April 8, 2025, Talbot County graduated its third Business Academy Cohort with 14 small businesses.  </a:t>
            </a:r>
          </a:p>
        </p:txBody>
      </p:sp>
      <p:sp>
        <p:nvSpPr>
          <p:cNvPr id="5" name="AutoShape 5"/>
          <p:cNvSpPr/>
          <p:nvPr/>
        </p:nvSpPr>
        <p:spPr>
          <a:xfrm>
            <a:off x="9234893" y="4963632"/>
            <a:ext cx="1441094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668410" y="4935057"/>
            <a:ext cx="937030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673065" y="8522234"/>
            <a:ext cx="937030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9202206" y="8522234"/>
            <a:ext cx="1095275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V="1">
            <a:off x="11850061" y="793106"/>
            <a:ext cx="6923190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68039" y="1570539"/>
            <a:ext cx="6744515" cy="341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01"/>
              </a:lnSpc>
            </a:pPr>
            <a:r>
              <a:rPr lang="en-US" sz="9786" b="1">
                <a:solidFill>
                  <a:srgbClr val="2254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 Overview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97551" y="2205425"/>
            <a:ext cx="2436748" cy="539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7"/>
              </a:lnSpc>
            </a:pPr>
            <a:r>
              <a:rPr lang="en-US" sz="3148" b="1">
                <a:solidFill>
                  <a:srgbClr val="0C2C5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Events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97551" y="2893251"/>
            <a:ext cx="4194335" cy="159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6"/>
              </a:lnSpc>
            </a:pPr>
            <a:r>
              <a:rPr lang="en-US" sz="2269">
                <a:solidFill>
                  <a:srgbClr val="0C2C57"/>
                </a:solidFill>
                <a:latin typeface="Montserrat"/>
                <a:ea typeface="Montserrat"/>
                <a:cs typeface="Montserrat"/>
                <a:sym typeface="Montserrat"/>
              </a:rPr>
              <a:t>The Business Appreciation Summit, our largest community event of the year, was a homerun.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73065" y="2205425"/>
            <a:ext cx="2436748" cy="539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7"/>
              </a:lnSpc>
            </a:pPr>
            <a:r>
              <a:rPr lang="en-US" sz="3148" b="1">
                <a:solidFill>
                  <a:srgbClr val="0C2C5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Programs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4513" y="5831694"/>
            <a:ext cx="2436748" cy="539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7"/>
              </a:lnSpc>
            </a:pPr>
            <a:r>
              <a:rPr lang="en-US" sz="3148" b="1">
                <a:solidFill>
                  <a:srgbClr val="0C2C5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Planning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04513" y="6519519"/>
            <a:ext cx="3980411" cy="159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6"/>
              </a:lnSpc>
            </a:pPr>
            <a:r>
              <a:rPr lang="en-US" sz="2269">
                <a:solidFill>
                  <a:srgbClr val="0C2C57"/>
                </a:solidFill>
                <a:latin typeface="Montserrat"/>
                <a:ea typeface="Montserrat"/>
                <a:cs typeface="Montserrat"/>
                <a:sym typeface="Montserrat"/>
              </a:rPr>
              <a:t>Our strategic planning process is underway, with an expected delivery date of Autumn 2025.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73065" y="5831694"/>
            <a:ext cx="2436748" cy="539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7"/>
              </a:lnSpc>
            </a:pPr>
            <a:r>
              <a:rPr lang="en-US" sz="3148" b="1">
                <a:solidFill>
                  <a:srgbClr val="0C2C5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Projects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673065" y="6519519"/>
            <a:ext cx="4322313" cy="159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6"/>
              </a:lnSpc>
            </a:pPr>
            <a:r>
              <a:rPr lang="en-US" sz="2269">
                <a:solidFill>
                  <a:srgbClr val="0C2C57"/>
                </a:solidFill>
                <a:latin typeface="Montserrat"/>
                <a:ea typeface="Montserrat"/>
                <a:cs typeface="Montserrat"/>
                <a:sym typeface="Montserrat"/>
              </a:rPr>
              <a:t>Funding from federal and state grants has seeded a number of projects that would otherwise stagnate.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1254" y="1028700"/>
            <a:ext cx="7890238" cy="9570488"/>
          </a:xfrm>
          <a:custGeom>
            <a:avLst/>
            <a:gdLst/>
            <a:ahLst/>
            <a:cxnLst/>
            <a:rect l="l" t="t" r="r" b="b"/>
            <a:pathLst>
              <a:path w="7890238" h="9570488">
                <a:moveTo>
                  <a:pt x="0" y="0"/>
                </a:moveTo>
                <a:lnTo>
                  <a:pt x="7890238" y="0"/>
                </a:lnTo>
                <a:lnTo>
                  <a:pt x="7890238" y="9570488"/>
                </a:lnTo>
                <a:lnTo>
                  <a:pt x="0" y="9570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60" t="-3294" b="-32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845934" y="4838215"/>
            <a:ext cx="8661955" cy="443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4"/>
              </a:lnSpc>
            </a:pPr>
            <a:r>
              <a:rPr lang="en-US" sz="2803" b="1">
                <a:solidFill>
                  <a:srgbClr val="0C2C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Talbot County Council awarded graduation certificates to 14 participants of the Talbot Works Business Academy in April. The business owners completed an 8-week entrepreneurship course sponsored by the Talbot County Department of Economic Development and Tourism, with each graduate receiving a $2,000 grant to reinvest in their business.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45934" y="2273463"/>
            <a:ext cx="8413366" cy="191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460" b="1">
                <a:solidFill>
                  <a:srgbClr val="2254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Talbot Works Business Academy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850061" y="793106"/>
            <a:ext cx="6437939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845934" y="1094233"/>
            <a:ext cx="2158603" cy="455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  <a:spcBef>
                <a:spcPct val="0"/>
              </a:spcBef>
            </a:pPr>
            <a:r>
              <a:rPr lang="en-US" sz="2698" b="1">
                <a:solidFill>
                  <a:srgbClr val="2254C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April 8,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36262" y="1747859"/>
            <a:ext cx="3395641" cy="339564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254C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0036262" y="5143500"/>
            <a:ext cx="3395641" cy="3395641"/>
          </a:xfrm>
          <a:custGeom>
            <a:avLst/>
            <a:gdLst/>
            <a:ahLst/>
            <a:cxnLst/>
            <a:rect l="l" t="t" r="r" b="b"/>
            <a:pathLst>
              <a:path w="3395641" h="3395641">
                <a:moveTo>
                  <a:pt x="0" y="0"/>
                </a:moveTo>
                <a:lnTo>
                  <a:pt x="3395641" y="0"/>
                </a:lnTo>
                <a:lnTo>
                  <a:pt x="3395641" y="3395641"/>
                </a:lnTo>
                <a:lnTo>
                  <a:pt x="0" y="3395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342" b="-253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970522" y="1747859"/>
            <a:ext cx="3395641" cy="3395641"/>
          </a:xfrm>
          <a:custGeom>
            <a:avLst/>
            <a:gdLst/>
            <a:ahLst/>
            <a:cxnLst/>
            <a:rect l="l" t="t" r="r" b="b"/>
            <a:pathLst>
              <a:path w="3395641" h="3395641">
                <a:moveTo>
                  <a:pt x="0" y="0"/>
                </a:moveTo>
                <a:lnTo>
                  <a:pt x="3395641" y="0"/>
                </a:lnTo>
                <a:lnTo>
                  <a:pt x="3395641" y="3395641"/>
                </a:lnTo>
                <a:lnTo>
                  <a:pt x="0" y="3395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136" r="-251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468039" y="1938359"/>
            <a:ext cx="7826315" cy="228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84"/>
              </a:lnSpc>
            </a:pPr>
            <a:r>
              <a:rPr lang="en-US" sz="8963" b="1">
                <a:solidFill>
                  <a:srgbClr val="2254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Business Appreciation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8039" y="5086350"/>
            <a:ext cx="7826315" cy="3403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2"/>
              </a:lnSpc>
              <a:spcBef>
                <a:spcPct val="0"/>
              </a:spcBef>
            </a:pPr>
            <a:r>
              <a:rPr lang="en-US" sz="3266" b="1">
                <a:solidFill>
                  <a:srgbClr val="0C2C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More than 200 business, government, and community leaders celebrated local achievements and recognized outstanding contributions to economic growth.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59419" y="1836000"/>
            <a:ext cx="2949326" cy="2836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5"/>
              </a:lnSpc>
            </a:pPr>
            <a:r>
              <a:rPr lang="en-US" sz="270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Featured Tom Barkin, President and CEO, Federal Reserve Bank of Richmond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970522" y="5143500"/>
            <a:ext cx="3395641" cy="3395641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254C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174853" y="5498341"/>
            <a:ext cx="2993883" cy="236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5"/>
              </a:lnSpc>
            </a:pPr>
            <a:r>
              <a:rPr lang="en-US" sz="2703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Honored SIX Impactful Businesses, Projects, and Individuals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8039" y="735956"/>
            <a:ext cx="2589572" cy="47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8"/>
              </a:lnSpc>
            </a:pPr>
            <a:r>
              <a:rPr lang="en-US" sz="2756" b="1">
                <a:solidFill>
                  <a:srgbClr val="2254C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April 10, 2025</a:t>
            </a:r>
          </a:p>
        </p:txBody>
      </p:sp>
      <p:sp>
        <p:nvSpPr>
          <p:cNvPr id="13" name="AutoShape 13"/>
          <p:cNvSpPr/>
          <p:nvPr/>
        </p:nvSpPr>
        <p:spPr>
          <a:xfrm>
            <a:off x="-1024145" y="9719678"/>
            <a:ext cx="20443391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1850061" y="793106"/>
            <a:ext cx="6923190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0061" y="1967893"/>
            <a:ext cx="5851774" cy="6351214"/>
          </a:xfrm>
          <a:custGeom>
            <a:avLst/>
            <a:gdLst/>
            <a:ahLst/>
            <a:cxnLst/>
            <a:rect l="l" t="t" r="r" b="b"/>
            <a:pathLst>
              <a:path w="5851774" h="6351214">
                <a:moveTo>
                  <a:pt x="0" y="0"/>
                </a:moveTo>
                <a:lnTo>
                  <a:pt x="5851774" y="0"/>
                </a:lnTo>
                <a:lnTo>
                  <a:pt x="5851774" y="6351214"/>
                </a:lnTo>
                <a:lnTo>
                  <a:pt x="0" y="6351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998" b="-319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345688" y="6984303"/>
            <a:ext cx="2455771" cy="73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7"/>
              </a:lnSpc>
            </a:pPr>
            <a:r>
              <a:rPr lang="en-US" sz="4319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5688" y="1825018"/>
            <a:ext cx="9899716" cy="121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12"/>
              </a:lnSpc>
            </a:pPr>
            <a:r>
              <a:rPr lang="en-US" sz="708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Strategic Plan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5688" y="7924767"/>
            <a:ext cx="2210353" cy="79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26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Throughout the County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5688" y="6489713"/>
            <a:ext cx="2455771" cy="41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1"/>
              </a:lnSpc>
            </a:pPr>
            <a:r>
              <a:rPr lang="en-US" sz="249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Open Houses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93407" y="7924767"/>
            <a:ext cx="2261606" cy="790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9"/>
              </a:lnSpc>
            </a:pPr>
            <a:r>
              <a:rPr lang="en-US" sz="2257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Coming Up In June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85566" y="6975555"/>
            <a:ext cx="2455771" cy="713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7"/>
              </a:lnSpc>
            </a:pPr>
            <a:r>
              <a:rPr lang="en-US" sz="431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Electeds</a:t>
            </a:r>
            <a:endParaRPr lang="en-US" sz="4319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85566" y="7900096"/>
            <a:ext cx="2164480" cy="790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9"/>
              </a:lnSpc>
            </a:pPr>
            <a:r>
              <a:rPr lang="en-US" sz="2257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One-on-One Interviews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5688" y="3214525"/>
            <a:ext cx="8421678" cy="24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57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Nationally recognized consulting firm Camoin Associates is leading the process to develop our roadmap for the future.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93407" y="6489713"/>
            <a:ext cx="2261606" cy="41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1"/>
              </a:lnSpc>
            </a:pPr>
            <a:r>
              <a:rPr lang="en-US" sz="249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Focus Groups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85566" y="6489713"/>
            <a:ext cx="2381800" cy="41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1"/>
              </a:lnSpc>
            </a:pPr>
            <a:r>
              <a:rPr lang="en-US" sz="249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Interviews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5688" y="849707"/>
            <a:ext cx="2748784" cy="47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8"/>
              </a:lnSpc>
            </a:pPr>
            <a:r>
              <a:rPr lang="en-US" sz="2756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 Priority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86201" y="7025371"/>
            <a:ext cx="1997954" cy="738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7"/>
              </a:lnSpc>
              <a:spcBef>
                <a:spcPct val="0"/>
              </a:spcBef>
            </a:pPr>
            <a:r>
              <a:rPr lang="en-US" sz="4298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50061" y="793106"/>
            <a:ext cx="6437939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02568" y="1414370"/>
            <a:ext cx="16282864" cy="7458261"/>
          </a:xfrm>
          <a:custGeom>
            <a:avLst/>
            <a:gdLst/>
            <a:ahLst/>
            <a:cxnLst/>
            <a:rect l="l" t="t" r="r" b="b"/>
            <a:pathLst>
              <a:path w="16282864" h="7458261">
                <a:moveTo>
                  <a:pt x="0" y="0"/>
                </a:moveTo>
                <a:lnTo>
                  <a:pt x="16282864" y="0"/>
                </a:lnTo>
                <a:lnTo>
                  <a:pt x="16282864" y="7458260"/>
                </a:lnTo>
                <a:lnTo>
                  <a:pt x="0" y="7458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8" r="-1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2568" y="8796430"/>
            <a:ext cx="16282864" cy="72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7"/>
              </a:lnSpc>
              <a:spcBef>
                <a:spcPct val="0"/>
              </a:spcBef>
            </a:pPr>
            <a:r>
              <a:rPr lang="en-US" sz="424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Public Open Houses, May 6-9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4145" y="9719678"/>
            <a:ext cx="20443391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11850061" y="793106"/>
            <a:ext cx="6923190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953597" y="1098899"/>
            <a:ext cx="14380805" cy="8089203"/>
          </a:xfrm>
          <a:custGeom>
            <a:avLst/>
            <a:gdLst/>
            <a:ahLst/>
            <a:cxnLst/>
            <a:rect l="l" t="t" r="r" b="b"/>
            <a:pathLst>
              <a:path w="14380805" h="8089203">
                <a:moveTo>
                  <a:pt x="0" y="0"/>
                </a:moveTo>
                <a:lnTo>
                  <a:pt x="14380806" y="0"/>
                </a:lnTo>
                <a:lnTo>
                  <a:pt x="14380806" y="8089202"/>
                </a:lnTo>
                <a:lnTo>
                  <a:pt x="0" y="8089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1055" y="4622525"/>
            <a:ext cx="157764" cy="225377"/>
          </a:xfrm>
          <a:custGeom>
            <a:avLst/>
            <a:gdLst/>
            <a:ahLst/>
            <a:cxnLst/>
            <a:rect l="l" t="t" r="r" b="b"/>
            <a:pathLst>
              <a:path w="157764" h="225377">
                <a:moveTo>
                  <a:pt x="0" y="0"/>
                </a:moveTo>
                <a:lnTo>
                  <a:pt x="157764" y="0"/>
                </a:lnTo>
                <a:lnTo>
                  <a:pt x="157764" y="225377"/>
                </a:lnTo>
                <a:lnTo>
                  <a:pt x="0" y="22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98074" y="6283505"/>
            <a:ext cx="157764" cy="225377"/>
          </a:xfrm>
          <a:custGeom>
            <a:avLst/>
            <a:gdLst/>
            <a:ahLst/>
            <a:cxnLst/>
            <a:rect l="l" t="t" r="r" b="b"/>
            <a:pathLst>
              <a:path w="157764" h="225377">
                <a:moveTo>
                  <a:pt x="0" y="0"/>
                </a:moveTo>
                <a:lnTo>
                  <a:pt x="157764" y="0"/>
                </a:lnTo>
                <a:lnTo>
                  <a:pt x="157764" y="225378"/>
                </a:lnTo>
                <a:lnTo>
                  <a:pt x="0" y="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472691" y="6170817"/>
            <a:ext cx="157764" cy="225377"/>
          </a:xfrm>
          <a:custGeom>
            <a:avLst/>
            <a:gdLst/>
            <a:ahLst/>
            <a:cxnLst/>
            <a:rect l="l" t="t" r="r" b="b"/>
            <a:pathLst>
              <a:path w="157764" h="225377">
                <a:moveTo>
                  <a:pt x="0" y="0"/>
                </a:moveTo>
                <a:lnTo>
                  <a:pt x="157764" y="0"/>
                </a:lnTo>
                <a:lnTo>
                  <a:pt x="157764" y="225377"/>
                </a:lnTo>
                <a:lnTo>
                  <a:pt x="0" y="22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933567" y="4991417"/>
            <a:ext cx="157764" cy="225377"/>
          </a:xfrm>
          <a:custGeom>
            <a:avLst/>
            <a:gdLst/>
            <a:ahLst/>
            <a:cxnLst/>
            <a:rect l="l" t="t" r="r" b="b"/>
            <a:pathLst>
              <a:path w="157764" h="225377">
                <a:moveTo>
                  <a:pt x="0" y="0"/>
                </a:moveTo>
                <a:lnTo>
                  <a:pt x="157764" y="0"/>
                </a:lnTo>
                <a:lnTo>
                  <a:pt x="157764" y="225378"/>
                </a:lnTo>
                <a:lnTo>
                  <a:pt x="0" y="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004327" y="6283505"/>
            <a:ext cx="157764" cy="225377"/>
          </a:xfrm>
          <a:custGeom>
            <a:avLst/>
            <a:gdLst/>
            <a:ahLst/>
            <a:cxnLst/>
            <a:rect l="l" t="t" r="r" b="b"/>
            <a:pathLst>
              <a:path w="157764" h="225377">
                <a:moveTo>
                  <a:pt x="0" y="0"/>
                </a:moveTo>
                <a:lnTo>
                  <a:pt x="157764" y="0"/>
                </a:lnTo>
                <a:lnTo>
                  <a:pt x="157764" y="225378"/>
                </a:lnTo>
                <a:lnTo>
                  <a:pt x="0" y="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049628" y="4509837"/>
            <a:ext cx="157764" cy="225377"/>
          </a:xfrm>
          <a:custGeom>
            <a:avLst/>
            <a:gdLst/>
            <a:ahLst/>
            <a:cxnLst/>
            <a:rect l="l" t="t" r="r" b="b"/>
            <a:pathLst>
              <a:path w="157764" h="225377">
                <a:moveTo>
                  <a:pt x="0" y="0"/>
                </a:moveTo>
                <a:lnTo>
                  <a:pt x="157764" y="0"/>
                </a:lnTo>
                <a:lnTo>
                  <a:pt x="157764" y="225377"/>
                </a:lnTo>
                <a:lnTo>
                  <a:pt x="0" y="22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472691" y="4275079"/>
            <a:ext cx="157764" cy="225377"/>
          </a:xfrm>
          <a:custGeom>
            <a:avLst/>
            <a:gdLst/>
            <a:ahLst/>
            <a:cxnLst/>
            <a:rect l="l" t="t" r="r" b="b"/>
            <a:pathLst>
              <a:path w="157764" h="225377">
                <a:moveTo>
                  <a:pt x="0" y="0"/>
                </a:moveTo>
                <a:lnTo>
                  <a:pt x="157764" y="0"/>
                </a:lnTo>
                <a:lnTo>
                  <a:pt x="157764" y="225377"/>
                </a:lnTo>
                <a:lnTo>
                  <a:pt x="0" y="22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128510" y="5557497"/>
            <a:ext cx="157764" cy="225377"/>
          </a:xfrm>
          <a:custGeom>
            <a:avLst/>
            <a:gdLst/>
            <a:ahLst/>
            <a:cxnLst/>
            <a:rect l="l" t="t" r="r" b="b"/>
            <a:pathLst>
              <a:path w="157764" h="225377">
                <a:moveTo>
                  <a:pt x="0" y="0"/>
                </a:moveTo>
                <a:lnTo>
                  <a:pt x="157764" y="0"/>
                </a:lnTo>
                <a:lnTo>
                  <a:pt x="157764" y="225377"/>
                </a:lnTo>
                <a:lnTo>
                  <a:pt x="0" y="22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-1024145" y="9719678"/>
            <a:ext cx="20443391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11850061" y="793106"/>
            <a:ext cx="6923190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8039" y="2564951"/>
            <a:ext cx="8581128" cy="6435846"/>
          </a:xfrm>
          <a:custGeom>
            <a:avLst/>
            <a:gdLst/>
            <a:ahLst/>
            <a:cxnLst/>
            <a:rect l="l" t="t" r="r" b="b"/>
            <a:pathLst>
              <a:path w="8581128" h="6435846">
                <a:moveTo>
                  <a:pt x="0" y="0"/>
                </a:moveTo>
                <a:lnTo>
                  <a:pt x="8581128" y="0"/>
                </a:lnTo>
                <a:lnTo>
                  <a:pt x="8581128" y="6435846"/>
                </a:lnTo>
                <a:lnTo>
                  <a:pt x="0" y="6435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468039" y="1219171"/>
            <a:ext cx="8401901" cy="1177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46"/>
              </a:lnSpc>
            </a:pPr>
            <a:r>
              <a:rPr lang="en-US" sz="6890" b="1">
                <a:solidFill>
                  <a:srgbClr val="2254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Secretary Atticks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86897" y="4459759"/>
            <a:ext cx="5409239" cy="358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7"/>
              </a:lnSpc>
            </a:pPr>
            <a:r>
              <a:rPr lang="en-US" sz="3397">
                <a:solidFill>
                  <a:srgbClr val="2254C5"/>
                </a:solidFill>
                <a:latin typeface="Montserrat"/>
                <a:ea typeface="Montserrat"/>
                <a:cs typeface="Montserrat"/>
                <a:sym typeface="Montserrat"/>
              </a:rPr>
              <a:t>Secretary of Agriculture Kevin Atticks and his team visited Talbot County. Special request: aquaculture and seafood marketing.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68039" y="727864"/>
            <a:ext cx="2613949" cy="45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8"/>
              </a:lnSpc>
            </a:pPr>
            <a:r>
              <a:rPr lang="en-US" sz="2656" b="1">
                <a:solidFill>
                  <a:srgbClr val="2254C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May 15,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86897" y="2479226"/>
            <a:ext cx="5872403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2254C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Agriculture Meets Aquaculture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79332" y="4738087"/>
            <a:ext cx="1399582" cy="0"/>
          </a:xfrm>
          <a:prstGeom prst="line">
            <a:avLst/>
          </a:prstGeom>
          <a:ln w="28575" cap="rnd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579332" y="6120732"/>
            <a:ext cx="1399582" cy="0"/>
          </a:xfrm>
          <a:prstGeom prst="line">
            <a:avLst/>
          </a:prstGeom>
          <a:ln w="28575" cap="rnd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579332" y="7473072"/>
            <a:ext cx="1399582" cy="0"/>
          </a:xfrm>
          <a:prstGeom prst="line">
            <a:avLst/>
          </a:prstGeom>
          <a:ln w="28575" cap="rnd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-1024145" y="9719678"/>
            <a:ext cx="20443391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11850061" y="793106"/>
            <a:ext cx="6923190" cy="0"/>
          </a:xfrm>
          <a:prstGeom prst="line">
            <a:avLst/>
          </a:prstGeom>
          <a:ln w="285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144000" y="3629009"/>
            <a:ext cx="7925960" cy="4983447"/>
          </a:xfrm>
          <a:custGeom>
            <a:avLst/>
            <a:gdLst/>
            <a:ahLst/>
            <a:cxnLst/>
            <a:rect l="l" t="t" r="r" b="b"/>
            <a:pathLst>
              <a:path w="7925960" h="4983447">
                <a:moveTo>
                  <a:pt x="0" y="0"/>
                </a:moveTo>
                <a:lnTo>
                  <a:pt x="7925960" y="0"/>
                </a:lnTo>
                <a:lnTo>
                  <a:pt x="7925960" y="4983447"/>
                </a:lnTo>
                <a:lnTo>
                  <a:pt x="0" y="4983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68039" y="5852744"/>
            <a:ext cx="2725910" cy="488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8" b="1">
                <a:solidFill>
                  <a:srgbClr val="2254C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EDA Grant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8039" y="7068894"/>
            <a:ext cx="2891733" cy="100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8" b="1">
                <a:solidFill>
                  <a:srgbClr val="2254C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FD Park on the Tuckahoe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8039" y="1820977"/>
            <a:ext cx="12869530" cy="1176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4"/>
              </a:lnSpc>
            </a:pPr>
            <a:r>
              <a:rPr lang="en-US" sz="6860" b="1">
                <a:solidFill>
                  <a:srgbClr val="2254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Priority Projects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68039" y="4212924"/>
            <a:ext cx="3086750" cy="100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8" b="1">
                <a:solidFill>
                  <a:srgbClr val="2254C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Welcome Center Study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17106" y="4519647"/>
            <a:ext cx="2137774" cy="48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254C5"/>
                </a:solidFill>
                <a:latin typeface="Montserrat"/>
                <a:ea typeface="Montserrat"/>
                <a:cs typeface="Montserrat"/>
                <a:sym typeface="Montserrat"/>
              </a:rPr>
              <a:t>June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17106" y="5815949"/>
            <a:ext cx="2137774" cy="100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254C5"/>
                </a:solidFill>
                <a:latin typeface="Montserrat"/>
                <a:ea typeface="Montserrat"/>
                <a:cs typeface="Montserrat"/>
                <a:sym typeface="Montserrat"/>
              </a:rPr>
              <a:t>October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17106" y="7068894"/>
            <a:ext cx="2137774" cy="100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254C5"/>
                </a:solidFill>
                <a:latin typeface="Montserrat"/>
                <a:ea typeface="Montserrat"/>
                <a:cs typeface="Montserrat"/>
                <a:sym typeface="Montserrat"/>
              </a:rPr>
              <a:t>December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286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Montserrat Semi-Bold</vt:lpstr>
      <vt:lpstr>Calibri</vt:lpstr>
      <vt:lpstr>Aptos</vt:lpstr>
      <vt:lpstr>Montserrat</vt:lpstr>
      <vt:lpstr>Canva Sans Bold</vt:lpstr>
      <vt:lpstr>Montserrat Medium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EDC Meeting June 2025</dc:title>
  <cp:lastModifiedBy>Cassandra Vanhooser</cp:lastModifiedBy>
  <cp:revision>5</cp:revision>
  <dcterms:created xsi:type="dcterms:W3CDTF">2006-08-16T00:00:00Z</dcterms:created>
  <dcterms:modified xsi:type="dcterms:W3CDTF">2025-07-08T20:51:11Z</dcterms:modified>
  <dc:identifier>DAGpbzVN8g4</dc:identifier>
</cp:coreProperties>
</file>